
<file path=[Content_Types].xml><?xml version="1.0" encoding="utf-8"?>
<Types xmlns="http://schemas.openxmlformats.org/package/2006/content-types">
  <Default Extension="bin" ContentType="application/vnd.openxmlformats-officedocument.oleObject"/>
  <Default Extension="doc" ContentType="application/msword"/>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55"/>
  </p:notesMasterIdLst>
  <p:sldIdLst>
    <p:sldId id="306" r:id="rId5"/>
    <p:sldId id="256" r:id="rId6"/>
    <p:sldId id="264" r:id="rId7"/>
    <p:sldId id="309" r:id="rId8"/>
    <p:sldId id="257" r:id="rId9"/>
    <p:sldId id="258" r:id="rId10"/>
    <p:sldId id="265" r:id="rId11"/>
    <p:sldId id="266" r:id="rId12"/>
    <p:sldId id="267" r:id="rId13"/>
    <p:sldId id="268" r:id="rId14"/>
    <p:sldId id="269" r:id="rId15"/>
    <p:sldId id="270" r:id="rId16"/>
    <p:sldId id="271" r:id="rId17"/>
    <p:sldId id="272" r:id="rId18"/>
    <p:sldId id="273" r:id="rId19"/>
    <p:sldId id="291" r:id="rId20"/>
    <p:sldId id="274" r:id="rId21"/>
    <p:sldId id="275" r:id="rId22"/>
    <p:sldId id="290" r:id="rId23"/>
    <p:sldId id="276" r:id="rId24"/>
    <p:sldId id="277" r:id="rId25"/>
    <p:sldId id="278" r:id="rId26"/>
    <p:sldId id="279" r:id="rId27"/>
    <p:sldId id="280" r:id="rId28"/>
    <p:sldId id="281" r:id="rId29"/>
    <p:sldId id="282" r:id="rId30"/>
    <p:sldId id="283" r:id="rId31"/>
    <p:sldId id="284" r:id="rId32"/>
    <p:sldId id="285" r:id="rId33"/>
    <p:sldId id="286" r:id="rId34"/>
    <p:sldId id="301" r:id="rId35"/>
    <p:sldId id="259" r:id="rId36"/>
    <p:sldId id="260" r:id="rId37"/>
    <p:sldId id="261" r:id="rId38"/>
    <p:sldId id="262" r:id="rId39"/>
    <p:sldId id="263" r:id="rId40"/>
    <p:sldId id="302" r:id="rId41"/>
    <p:sldId id="292" r:id="rId42"/>
    <p:sldId id="293" r:id="rId43"/>
    <p:sldId id="304" r:id="rId44"/>
    <p:sldId id="295" r:id="rId45"/>
    <p:sldId id="296" r:id="rId46"/>
    <p:sldId id="297" r:id="rId47"/>
    <p:sldId id="307" r:id="rId48"/>
    <p:sldId id="300" r:id="rId49"/>
    <p:sldId id="298" r:id="rId50"/>
    <p:sldId id="299" r:id="rId51"/>
    <p:sldId id="305" r:id="rId52"/>
    <p:sldId id="310" r:id="rId53"/>
    <p:sldId id="308"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78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03CFAEF-3D9C-4820-83F3-B81EC74120BE}" type="datetimeFigureOut">
              <a:rPr lang="en-US" smtClean="0"/>
              <a:pPr/>
              <a:t>2/22/2021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5596D17-45E9-4D62-B58A-62E2BE87ACBF}" type="slidenum">
              <a:rPr lang="en-US" smtClean="0"/>
              <a:pPr/>
              <a:t>‹#›</a:t>
            </a:fld>
            <a:endParaRPr lang="en-US"/>
          </a:p>
        </p:txBody>
      </p:sp>
    </p:spTree>
    <p:extLst>
      <p:ext uri="{BB962C8B-B14F-4D97-AF65-F5344CB8AC3E}">
        <p14:creationId xmlns:p14="http://schemas.microsoft.com/office/powerpoint/2010/main" val="2975051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a:t>
            </a:fld>
            <a:endParaRPr lang="en-US"/>
          </a:p>
        </p:txBody>
      </p:sp>
    </p:spTree>
    <p:extLst>
      <p:ext uri="{BB962C8B-B14F-4D97-AF65-F5344CB8AC3E}">
        <p14:creationId xmlns:p14="http://schemas.microsoft.com/office/powerpoint/2010/main" val="172658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10</a:t>
            </a:fld>
            <a:endParaRPr lang="en-US"/>
          </a:p>
        </p:txBody>
      </p:sp>
    </p:spTree>
    <p:extLst>
      <p:ext uri="{BB962C8B-B14F-4D97-AF65-F5344CB8AC3E}">
        <p14:creationId xmlns:p14="http://schemas.microsoft.com/office/powerpoint/2010/main" val="114487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11</a:t>
            </a:fld>
            <a:endParaRPr lang="en-US"/>
          </a:p>
        </p:txBody>
      </p:sp>
    </p:spTree>
    <p:extLst>
      <p:ext uri="{BB962C8B-B14F-4D97-AF65-F5344CB8AC3E}">
        <p14:creationId xmlns:p14="http://schemas.microsoft.com/office/powerpoint/2010/main" val="1673720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12</a:t>
            </a:fld>
            <a:endParaRPr lang="en-US"/>
          </a:p>
        </p:txBody>
      </p:sp>
    </p:spTree>
    <p:extLst>
      <p:ext uri="{BB962C8B-B14F-4D97-AF65-F5344CB8AC3E}">
        <p14:creationId xmlns:p14="http://schemas.microsoft.com/office/powerpoint/2010/main" val="191073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13</a:t>
            </a:fld>
            <a:endParaRPr lang="en-US"/>
          </a:p>
        </p:txBody>
      </p:sp>
    </p:spTree>
    <p:extLst>
      <p:ext uri="{BB962C8B-B14F-4D97-AF65-F5344CB8AC3E}">
        <p14:creationId xmlns:p14="http://schemas.microsoft.com/office/powerpoint/2010/main" val="338451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14</a:t>
            </a:fld>
            <a:endParaRPr lang="en-US"/>
          </a:p>
        </p:txBody>
      </p:sp>
    </p:spTree>
    <p:extLst>
      <p:ext uri="{BB962C8B-B14F-4D97-AF65-F5344CB8AC3E}">
        <p14:creationId xmlns:p14="http://schemas.microsoft.com/office/powerpoint/2010/main" val="362649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15</a:t>
            </a:fld>
            <a:endParaRPr lang="en-US"/>
          </a:p>
        </p:txBody>
      </p:sp>
    </p:spTree>
    <p:extLst>
      <p:ext uri="{BB962C8B-B14F-4D97-AF65-F5344CB8AC3E}">
        <p14:creationId xmlns:p14="http://schemas.microsoft.com/office/powerpoint/2010/main" val="1194377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E4644C1-8555-44DC-970E-5FA77D427416}" type="slidenum">
              <a:rPr lang="en-US"/>
              <a:pPr/>
              <a:t>16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a:t>Reads as follows: These children are of various ages and of both sexes, having been thrown friendless upon the world.  They come under the auspices of the CAS of New York.  They are well disciplined, having come from various orphanages.  The citizens of this community are asked to assist the agent in finding good homes for them.  Persons taking these children must be recommended by the local committee.  They must treat the children in every way as members of the family, sending them to school, church, Sabbath school and properly clothe them until they are 18 years old.  Protestant children placed in Protestant homes and Catholic children in Catholic homes.  The following well known citizens have agreed to act as local committee to aid the agents in securing homes:</a:t>
            </a:r>
          </a:p>
        </p:txBody>
      </p:sp>
    </p:spTree>
    <p:extLst>
      <p:ext uri="{BB962C8B-B14F-4D97-AF65-F5344CB8AC3E}">
        <p14:creationId xmlns:p14="http://schemas.microsoft.com/office/powerpoint/2010/main" val="3826871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17</a:t>
            </a:fld>
            <a:endParaRPr lang="en-US"/>
          </a:p>
        </p:txBody>
      </p:sp>
    </p:spTree>
    <p:extLst>
      <p:ext uri="{BB962C8B-B14F-4D97-AF65-F5344CB8AC3E}">
        <p14:creationId xmlns:p14="http://schemas.microsoft.com/office/powerpoint/2010/main" val="2320543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18</a:t>
            </a:fld>
            <a:endParaRPr lang="en-US"/>
          </a:p>
        </p:txBody>
      </p:sp>
    </p:spTree>
    <p:extLst>
      <p:ext uri="{BB962C8B-B14F-4D97-AF65-F5344CB8AC3E}">
        <p14:creationId xmlns:p14="http://schemas.microsoft.com/office/powerpoint/2010/main" val="26556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AE8AD94-658B-4E47-B0C9-1E870B92864F}" type="slidenum">
              <a:rPr lang="en-US"/>
              <a:pPr/>
              <a:t>19</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t>56 year period</a:t>
            </a:r>
          </a:p>
        </p:txBody>
      </p:sp>
    </p:spTree>
    <p:extLst>
      <p:ext uri="{BB962C8B-B14F-4D97-AF65-F5344CB8AC3E}">
        <p14:creationId xmlns:p14="http://schemas.microsoft.com/office/powerpoint/2010/main" val="128053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a:t>
            </a:fld>
            <a:endParaRPr lang="en-US"/>
          </a:p>
        </p:txBody>
      </p:sp>
    </p:spTree>
    <p:extLst>
      <p:ext uri="{BB962C8B-B14F-4D97-AF65-F5344CB8AC3E}">
        <p14:creationId xmlns:p14="http://schemas.microsoft.com/office/powerpoint/2010/main" val="1037947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20</a:t>
            </a:fld>
            <a:endParaRPr lang="en-US"/>
          </a:p>
        </p:txBody>
      </p:sp>
    </p:spTree>
    <p:extLst>
      <p:ext uri="{BB962C8B-B14F-4D97-AF65-F5344CB8AC3E}">
        <p14:creationId xmlns:p14="http://schemas.microsoft.com/office/powerpoint/2010/main" val="290666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21</a:t>
            </a:fld>
            <a:endParaRPr lang="en-US"/>
          </a:p>
        </p:txBody>
      </p:sp>
    </p:spTree>
    <p:extLst>
      <p:ext uri="{BB962C8B-B14F-4D97-AF65-F5344CB8AC3E}">
        <p14:creationId xmlns:p14="http://schemas.microsoft.com/office/powerpoint/2010/main" val="797237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22</a:t>
            </a:fld>
            <a:endParaRPr lang="en-US"/>
          </a:p>
        </p:txBody>
      </p:sp>
    </p:spTree>
    <p:extLst>
      <p:ext uri="{BB962C8B-B14F-4D97-AF65-F5344CB8AC3E}">
        <p14:creationId xmlns:p14="http://schemas.microsoft.com/office/powerpoint/2010/main" val="2817231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23</a:t>
            </a:fld>
            <a:endParaRPr lang="en-US"/>
          </a:p>
        </p:txBody>
      </p:sp>
    </p:spTree>
    <p:extLst>
      <p:ext uri="{BB962C8B-B14F-4D97-AF65-F5344CB8AC3E}">
        <p14:creationId xmlns:p14="http://schemas.microsoft.com/office/powerpoint/2010/main" val="288762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24</a:t>
            </a:fld>
            <a:endParaRPr lang="en-US"/>
          </a:p>
        </p:txBody>
      </p:sp>
    </p:spTree>
    <p:extLst>
      <p:ext uri="{BB962C8B-B14F-4D97-AF65-F5344CB8AC3E}">
        <p14:creationId xmlns:p14="http://schemas.microsoft.com/office/powerpoint/2010/main" val="2880858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25</a:t>
            </a:fld>
            <a:endParaRPr lang="en-US"/>
          </a:p>
        </p:txBody>
      </p:sp>
    </p:spTree>
    <p:extLst>
      <p:ext uri="{BB962C8B-B14F-4D97-AF65-F5344CB8AC3E}">
        <p14:creationId xmlns:p14="http://schemas.microsoft.com/office/powerpoint/2010/main" val="54770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26</a:t>
            </a:fld>
            <a:endParaRPr lang="en-US"/>
          </a:p>
        </p:txBody>
      </p:sp>
    </p:spTree>
    <p:extLst>
      <p:ext uri="{BB962C8B-B14F-4D97-AF65-F5344CB8AC3E}">
        <p14:creationId xmlns:p14="http://schemas.microsoft.com/office/powerpoint/2010/main" val="2860993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27</a:t>
            </a:fld>
            <a:endParaRPr lang="en-US"/>
          </a:p>
        </p:txBody>
      </p:sp>
    </p:spTree>
    <p:extLst>
      <p:ext uri="{BB962C8B-B14F-4D97-AF65-F5344CB8AC3E}">
        <p14:creationId xmlns:p14="http://schemas.microsoft.com/office/powerpoint/2010/main" val="2568230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28</a:t>
            </a:fld>
            <a:endParaRPr lang="en-US"/>
          </a:p>
        </p:txBody>
      </p:sp>
    </p:spTree>
    <p:extLst>
      <p:ext uri="{BB962C8B-B14F-4D97-AF65-F5344CB8AC3E}">
        <p14:creationId xmlns:p14="http://schemas.microsoft.com/office/powerpoint/2010/main" val="3987703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29</a:t>
            </a:fld>
            <a:endParaRPr lang="en-US"/>
          </a:p>
        </p:txBody>
      </p:sp>
    </p:spTree>
    <p:extLst>
      <p:ext uri="{BB962C8B-B14F-4D97-AF65-F5344CB8AC3E}">
        <p14:creationId xmlns:p14="http://schemas.microsoft.com/office/powerpoint/2010/main" val="170747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3</a:t>
            </a:fld>
            <a:endParaRPr lang="en-US"/>
          </a:p>
        </p:txBody>
      </p:sp>
    </p:spTree>
    <p:extLst>
      <p:ext uri="{BB962C8B-B14F-4D97-AF65-F5344CB8AC3E}">
        <p14:creationId xmlns:p14="http://schemas.microsoft.com/office/powerpoint/2010/main" val="2096777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30</a:t>
            </a:fld>
            <a:endParaRPr lang="en-US"/>
          </a:p>
        </p:txBody>
      </p:sp>
    </p:spTree>
    <p:extLst>
      <p:ext uri="{BB962C8B-B14F-4D97-AF65-F5344CB8AC3E}">
        <p14:creationId xmlns:p14="http://schemas.microsoft.com/office/powerpoint/2010/main" val="350535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31</a:t>
            </a:fld>
            <a:endParaRPr lang="en-US"/>
          </a:p>
        </p:txBody>
      </p:sp>
    </p:spTree>
    <p:extLst>
      <p:ext uri="{BB962C8B-B14F-4D97-AF65-F5344CB8AC3E}">
        <p14:creationId xmlns:p14="http://schemas.microsoft.com/office/powerpoint/2010/main" val="2548444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DAB46-355D-459D-B187-C1F1586BBA6E}" type="slidenum">
              <a:rPr lang="en-US"/>
              <a:pPr/>
              <a:t>32</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0942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E35D6-D2DF-41C5-8277-F5378B99B4F8}" type="slidenum">
              <a:rPr lang="en-US"/>
              <a:pPr/>
              <a:t>33</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1123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91FA9-FDEF-4789-B74B-798F99F20453}" type="slidenum">
              <a:rPr lang="en-US"/>
              <a:pPr/>
              <a:t>34</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18898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5D81B8-C2F5-470F-960E-2293556AEF0A}" type="slidenum">
              <a:rPr lang="en-US"/>
              <a:pPr/>
              <a:t>35</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4586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8CC42-D322-4EDC-8C33-7E950ECB1FF7}" type="slidenum">
              <a:rPr lang="en-US"/>
              <a:pPr/>
              <a:t>36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3739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37</a:t>
            </a:fld>
            <a:endParaRPr lang="en-US"/>
          </a:p>
        </p:txBody>
      </p:sp>
    </p:spTree>
    <p:extLst>
      <p:ext uri="{BB962C8B-B14F-4D97-AF65-F5344CB8AC3E}">
        <p14:creationId xmlns:p14="http://schemas.microsoft.com/office/powerpoint/2010/main" val="17588537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FF730F6-ADC5-4E31-8B1D-392DA3D523D8}" type="slidenum">
              <a:rPr lang="en-US"/>
              <a:pPr/>
              <a:t>38</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None/>
            </a:pPr>
            <a:endParaRPr lang="en-US" sz="1100" dirty="0"/>
          </a:p>
        </p:txBody>
      </p:sp>
    </p:spTree>
    <p:extLst>
      <p:ext uri="{BB962C8B-B14F-4D97-AF65-F5344CB8AC3E}">
        <p14:creationId xmlns:p14="http://schemas.microsoft.com/office/powerpoint/2010/main" val="25210153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39</a:t>
            </a:fld>
            <a:endParaRPr lang="en-US"/>
          </a:p>
        </p:txBody>
      </p:sp>
    </p:spTree>
    <p:extLst>
      <p:ext uri="{BB962C8B-B14F-4D97-AF65-F5344CB8AC3E}">
        <p14:creationId xmlns:p14="http://schemas.microsoft.com/office/powerpoint/2010/main" val="29240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a:t>
            </a:fld>
            <a:endParaRPr lang="en-US"/>
          </a:p>
        </p:txBody>
      </p:sp>
    </p:spTree>
    <p:extLst>
      <p:ext uri="{BB962C8B-B14F-4D97-AF65-F5344CB8AC3E}">
        <p14:creationId xmlns:p14="http://schemas.microsoft.com/office/powerpoint/2010/main" val="3791415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40</a:t>
            </a:fld>
            <a:endParaRPr lang="en-US"/>
          </a:p>
        </p:txBody>
      </p:sp>
    </p:spTree>
    <p:extLst>
      <p:ext uri="{BB962C8B-B14F-4D97-AF65-F5344CB8AC3E}">
        <p14:creationId xmlns:p14="http://schemas.microsoft.com/office/powerpoint/2010/main" val="339141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41</a:t>
            </a:fld>
            <a:endParaRPr lang="en-US"/>
          </a:p>
        </p:txBody>
      </p:sp>
    </p:spTree>
    <p:extLst>
      <p:ext uri="{BB962C8B-B14F-4D97-AF65-F5344CB8AC3E}">
        <p14:creationId xmlns:p14="http://schemas.microsoft.com/office/powerpoint/2010/main" val="1977580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42</a:t>
            </a:fld>
            <a:endParaRPr lang="en-US"/>
          </a:p>
        </p:txBody>
      </p:sp>
    </p:spTree>
    <p:extLst>
      <p:ext uri="{BB962C8B-B14F-4D97-AF65-F5344CB8AC3E}">
        <p14:creationId xmlns:p14="http://schemas.microsoft.com/office/powerpoint/2010/main" val="4251915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43</a:t>
            </a:fld>
            <a:endParaRPr lang="en-US"/>
          </a:p>
        </p:txBody>
      </p:sp>
    </p:spTree>
    <p:extLst>
      <p:ext uri="{BB962C8B-B14F-4D97-AF65-F5344CB8AC3E}">
        <p14:creationId xmlns:p14="http://schemas.microsoft.com/office/powerpoint/2010/main" val="34645011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44</a:t>
            </a:fld>
            <a:endParaRPr lang="en-US"/>
          </a:p>
        </p:txBody>
      </p:sp>
    </p:spTree>
    <p:extLst>
      <p:ext uri="{BB962C8B-B14F-4D97-AF65-F5344CB8AC3E}">
        <p14:creationId xmlns:p14="http://schemas.microsoft.com/office/powerpoint/2010/main" val="1669098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45</a:t>
            </a:fld>
            <a:endParaRPr lang="en-US"/>
          </a:p>
        </p:txBody>
      </p:sp>
    </p:spTree>
    <p:extLst>
      <p:ext uri="{BB962C8B-B14F-4D97-AF65-F5344CB8AC3E}">
        <p14:creationId xmlns:p14="http://schemas.microsoft.com/office/powerpoint/2010/main" val="3172400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46</a:t>
            </a:fld>
            <a:endParaRPr lang="en-US"/>
          </a:p>
        </p:txBody>
      </p:sp>
    </p:spTree>
    <p:extLst>
      <p:ext uri="{BB962C8B-B14F-4D97-AF65-F5344CB8AC3E}">
        <p14:creationId xmlns:p14="http://schemas.microsoft.com/office/powerpoint/2010/main" val="24519813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47</a:t>
            </a:fld>
            <a:endParaRPr lang="en-US"/>
          </a:p>
        </p:txBody>
      </p:sp>
    </p:spTree>
    <p:extLst>
      <p:ext uri="{BB962C8B-B14F-4D97-AF65-F5344CB8AC3E}">
        <p14:creationId xmlns:p14="http://schemas.microsoft.com/office/powerpoint/2010/main" val="353327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48</a:t>
            </a:fld>
            <a:endParaRPr lang="en-US"/>
          </a:p>
        </p:txBody>
      </p:sp>
    </p:spTree>
    <p:extLst>
      <p:ext uri="{BB962C8B-B14F-4D97-AF65-F5344CB8AC3E}">
        <p14:creationId xmlns:p14="http://schemas.microsoft.com/office/powerpoint/2010/main" val="29583559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50</a:t>
            </a:fld>
            <a:endParaRPr lang="en-US"/>
          </a:p>
        </p:txBody>
      </p:sp>
    </p:spTree>
    <p:extLst>
      <p:ext uri="{BB962C8B-B14F-4D97-AF65-F5344CB8AC3E}">
        <p14:creationId xmlns:p14="http://schemas.microsoft.com/office/powerpoint/2010/main" val="142105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84753-871C-45A5-A6A3-92A8B06588DB}" type="slidenum">
              <a:rPr lang="en-US"/>
              <a:pPr/>
              <a:t>5</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6841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66259-F410-4CE5-A6E0-5F07965186EC}" type="slidenum">
              <a:rPr lang="en-US"/>
              <a:pPr/>
              <a:t>6</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73338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7</a:t>
            </a:fld>
            <a:endParaRPr lang="en-US"/>
          </a:p>
        </p:txBody>
      </p:sp>
    </p:spTree>
    <p:extLst>
      <p:ext uri="{BB962C8B-B14F-4D97-AF65-F5344CB8AC3E}">
        <p14:creationId xmlns:p14="http://schemas.microsoft.com/office/powerpoint/2010/main" val="247888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8</a:t>
            </a:fld>
            <a:endParaRPr lang="en-US"/>
          </a:p>
        </p:txBody>
      </p:sp>
    </p:spTree>
    <p:extLst>
      <p:ext uri="{BB962C8B-B14F-4D97-AF65-F5344CB8AC3E}">
        <p14:creationId xmlns:p14="http://schemas.microsoft.com/office/powerpoint/2010/main" val="216328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596D17-45E9-4D62-B58A-62E2BE87ACBF}" type="slidenum">
              <a:rPr lang="en-US" smtClean="0"/>
              <a:pPr/>
              <a:t>9</a:t>
            </a:fld>
            <a:endParaRPr lang="en-US"/>
          </a:p>
        </p:txBody>
      </p:sp>
    </p:spTree>
    <p:extLst>
      <p:ext uri="{BB962C8B-B14F-4D97-AF65-F5344CB8AC3E}">
        <p14:creationId xmlns:p14="http://schemas.microsoft.com/office/powerpoint/2010/main" val="3765207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04EF0-C719-4A92-A8B2-9637DAAAA749}" type="slidenum">
              <a:rPr lang="en-US" smtClean="0"/>
              <a:pPr/>
              <a:t>‹#›</a:t>
            </a:fld>
            <a:endParaRPr lang="en-US"/>
          </a:p>
        </p:txBody>
      </p:sp>
    </p:spTree>
  </p:cSld>
  <p:clrMapOvr>
    <a:masterClrMapping/>
  </p:clrMapOvr>
  <p:transition advTm="9278"/>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A0B2E0-E9AE-4731-A9B1-99A0A14C1147}" type="slidenum">
              <a:rPr lang="en-US" smtClean="0"/>
              <a:pPr/>
              <a:t>‹#›</a:t>
            </a:fld>
            <a:endParaRPr lang="en-US"/>
          </a:p>
        </p:txBody>
      </p:sp>
    </p:spTree>
  </p:cSld>
  <p:clrMapOvr>
    <a:masterClrMapping/>
  </p:clrMapOvr>
  <p:transition advTm="9278"/>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62E3E-330C-4BC4-884F-27208C8F1F77}" type="slidenum">
              <a:rPr lang="en-US" smtClean="0"/>
              <a:pPr/>
              <a:t>‹#›</a:t>
            </a:fld>
            <a:endParaRPr lang="en-US"/>
          </a:p>
        </p:txBody>
      </p:sp>
    </p:spTree>
  </p:cSld>
  <p:clrMapOvr>
    <a:masterClrMapping/>
  </p:clrMapOvr>
  <p:transition advTm="9278"/>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533400"/>
            <a:ext cx="8001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400800"/>
            <a:ext cx="1905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238500" y="6400800"/>
            <a:ext cx="28956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781800" y="6400800"/>
            <a:ext cx="1905000" cy="457200"/>
          </a:xfrm>
          <a:prstGeom prst="rect">
            <a:avLst/>
          </a:prstGeom>
        </p:spPr>
        <p:txBody>
          <a:bodyPr/>
          <a:lstStyle>
            <a:lvl1pPr>
              <a:defRPr/>
            </a:lvl1pPr>
          </a:lstStyle>
          <a:p>
            <a:fld id="{AF7A641A-5726-450B-9843-B8B8F79DE6BC}" type="slidenum">
              <a:rPr lang="en-US"/>
              <a:pPr/>
              <a:t>‹#›</a:t>
            </a:fld>
            <a:endParaRPr lang="en-US"/>
          </a:p>
        </p:txBody>
      </p:sp>
    </p:spTree>
  </p:cSld>
  <p:clrMapOvr>
    <a:masterClrMapping/>
  </p:clrMapOvr>
  <p:transition advTm="9278"/>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76800" y="1600200"/>
            <a:ext cx="38100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76800" y="3941763"/>
            <a:ext cx="38100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xfrm>
            <a:off x="304800" y="6245225"/>
            <a:ext cx="2286000" cy="47625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xfrm>
            <a:off x="6553200" y="6245225"/>
            <a:ext cx="2286000" cy="476250"/>
          </a:xfrm>
          <a:prstGeom prst="rect">
            <a:avLst/>
          </a:prstGeom>
          <a:ln/>
        </p:spPr>
        <p:txBody>
          <a:bodyPr/>
          <a:lstStyle>
            <a:lvl1pPr>
              <a:defRPr/>
            </a:lvl1pPr>
          </a:lstStyle>
          <a:p>
            <a:pPr>
              <a:defRPr/>
            </a:pPr>
            <a:fld id="{C70C09B0-1C69-44C7-BE05-21FDBCCB751E}" type="slidenum">
              <a:rPr lang="en-US"/>
              <a:pPr>
                <a:defRPr/>
              </a:pPr>
              <a:t>‹#›</a:t>
            </a:fld>
            <a:endParaRPr lang="en-US"/>
          </a:p>
        </p:txBody>
      </p:sp>
    </p:spTree>
  </p:cSld>
  <p:clrMapOvr>
    <a:masterClrMapping/>
  </p:clrMapOvr>
  <p:transition advTm="9278"/>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A684A-9788-4FEF-9C68-29AAF7C0D93B}" type="slidenum">
              <a:rPr lang="en-US" smtClean="0"/>
              <a:pPr/>
              <a:t>‹#›</a:t>
            </a:fld>
            <a:endParaRPr lang="en-US"/>
          </a:p>
        </p:txBody>
      </p:sp>
    </p:spTree>
  </p:cSld>
  <p:clrMapOvr>
    <a:masterClrMapping/>
  </p:clrMapOvr>
  <p:transition advTm="9278"/>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5D057-BB0A-45E5-8F50-F47C9C9AFC7B}" type="slidenum">
              <a:rPr lang="en-US" smtClean="0"/>
              <a:pPr/>
              <a:t>‹#›</a:t>
            </a:fld>
            <a:endParaRPr lang="en-US"/>
          </a:p>
        </p:txBody>
      </p:sp>
    </p:spTree>
  </p:cSld>
  <p:clrMapOvr>
    <a:masterClrMapping/>
  </p:clrMapOvr>
  <p:transition advTm="9278"/>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1804C-2109-4E61-AD89-6C3DD5FCA98D}" type="slidenum">
              <a:rPr lang="en-US" smtClean="0"/>
              <a:pPr/>
              <a:t>‹#›</a:t>
            </a:fld>
            <a:endParaRPr lang="en-US"/>
          </a:p>
        </p:txBody>
      </p:sp>
    </p:spTree>
  </p:cSld>
  <p:clrMapOvr>
    <a:masterClrMapping/>
  </p:clrMapOvr>
  <p:transition advTm="9278"/>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249AF-5FF0-4572-BA07-4E3C4C81C08C}" type="slidenum">
              <a:rPr lang="en-US" smtClean="0"/>
              <a:pPr/>
              <a:t>‹#›</a:t>
            </a:fld>
            <a:endParaRPr lang="en-US"/>
          </a:p>
        </p:txBody>
      </p:sp>
    </p:spTree>
  </p:cSld>
  <p:clrMapOvr>
    <a:masterClrMapping/>
  </p:clrMapOvr>
  <p:transition advTm="9278"/>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BC48A-5EBD-4412-A65B-70471F2A2516}" type="slidenum">
              <a:rPr lang="en-US" smtClean="0"/>
              <a:pPr/>
              <a:t>‹#›</a:t>
            </a:fld>
            <a:endParaRPr lang="en-US"/>
          </a:p>
        </p:txBody>
      </p:sp>
    </p:spTree>
  </p:cSld>
  <p:clrMapOvr>
    <a:masterClrMapping/>
  </p:clrMapOvr>
  <p:transition advTm="9278"/>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226BF-346A-4D39-BBD7-F96B683AC4D7}" type="slidenum">
              <a:rPr lang="en-US" smtClean="0"/>
              <a:pPr/>
              <a:t>‹#›</a:t>
            </a:fld>
            <a:endParaRPr lang="en-US"/>
          </a:p>
        </p:txBody>
      </p:sp>
    </p:spTree>
  </p:cSld>
  <p:clrMapOvr>
    <a:masterClrMapping/>
  </p:clrMapOvr>
  <p:transition advTm="9278"/>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3DA32-B62D-4182-BE26-E16636D2106E}" type="slidenum">
              <a:rPr lang="en-US" smtClean="0"/>
              <a:pPr/>
              <a:t>‹#›</a:t>
            </a:fld>
            <a:endParaRPr lang="en-US"/>
          </a:p>
        </p:txBody>
      </p:sp>
    </p:spTree>
  </p:cSld>
  <p:clrMapOvr>
    <a:masterClrMapping/>
  </p:clrMapOvr>
  <p:transition advTm="9278"/>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5293C-2468-437B-AA2D-F75EF1BB0FDB}" type="slidenum">
              <a:rPr lang="en-US" smtClean="0"/>
              <a:pPr/>
              <a:t>‹#›</a:t>
            </a:fld>
            <a:endParaRPr lang="en-US"/>
          </a:p>
        </p:txBody>
      </p:sp>
    </p:spTree>
  </p:cSld>
  <p:clrMapOvr>
    <a:masterClrMapping/>
  </p:clrMapOvr>
  <p:transition advTm="9278"/>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E2958-4C1C-48C0-A3E8-F107B020D7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advTm="9278"/>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orphantraindepot.org/research-and-registratio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gif"/><Relationship Id="rId10" Type="http://schemas.openxmlformats.org/officeDocument/2006/relationships/image" Target="../media/image20.jpeg"/><Relationship Id="rId4" Type="http://schemas.openxmlformats.org/officeDocument/2006/relationships/image" Target="../media/image14.gif"/><Relationship Id="rId9"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kancoll.org/articles/orphans/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yndislist.com/railroads/orphan-train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www.usgennet.org/usa/ne/topic/trains/Orphan.htm" TargetMode="External"/><Relationship Id="rId4" Type="http://schemas.openxmlformats.org/officeDocument/2006/relationships/hyperlink" Target="http://iagenweb.org/history/orphan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www.hamilton.net/subscribers/hurd/index.html" TargetMode="External"/><Relationship Id="rId13" Type="http://schemas.openxmlformats.org/officeDocument/2006/relationships/hyperlink" Target="http://www.kancoll.org/articles/orphans" TargetMode="External"/><Relationship Id="rId18" Type="http://schemas.openxmlformats.org/officeDocument/2006/relationships/hyperlink" Target="http://tomsorphantrainridersblog.blogspot.com/" TargetMode="External"/><Relationship Id="rId3" Type="http://schemas.openxmlformats.org/officeDocument/2006/relationships/hyperlink" Target="https://encyclopediaofarkansas.net/entries/orphan-train-heritage-society-of-america-inc-2400/" TargetMode="External"/><Relationship Id="rId7" Type="http://schemas.openxmlformats.org/officeDocument/2006/relationships/hyperlink" Target="http://www.orphantraindepot.com/" TargetMode="External"/><Relationship Id="rId12" Type="http://schemas.openxmlformats.org/officeDocument/2006/relationships/hyperlink" Target="http://www.kancoll.org/articles/orphans/" TargetMode="External"/><Relationship Id="rId17" Type="http://schemas.openxmlformats.org/officeDocument/2006/relationships/hyperlink" Target="http://www.rootsweb.com/~wiorphan/" TargetMode="External"/><Relationship Id="rId2" Type="http://schemas.openxmlformats.org/officeDocument/2006/relationships/notesSlide" Target="../notesSlides/notesSlide45.xml"/><Relationship Id="rId16" Type="http://schemas.openxmlformats.org/officeDocument/2006/relationships/hyperlink" Target="http://www.rootsweb.com/~wiorphan" TargetMode="External"/><Relationship Id="rId1" Type="http://schemas.openxmlformats.org/officeDocument/2006/relationships/slideLayout" Target="../slideLayouts/slideLayout2.xml"/><Relationship Id="rId6" Type="http://schemas.openxmlformats.org/officeDocument/2006/relationships/hyperlink" Target="http://www.orphantraindepot.org/" TargetMode="External"/><Relationship Id="rId11" Type="http://schemas.openxmlformats.org/officeDocument/2006/relationships/hyperlink" Target="http://www.pbs.org/wgbh/amex/orphan" TargetMode="External"/><Relationship Id="rId5" Type="http://schemas.openxmlformats.org/officeDocument/2006/relationships/hyperlink" Target="http://www.orphantrainriders.com/" TargetMode="External"/><Relationship Id="rId15" Type="http://schemas.openxmlformats.org/officeDocument/2006/relationships/hyperlink" Target="http://www.iagenweb.org/iaorphans" TargetMode="External"/><Relationship Id="rId10" Type="http://schemas.openxmlformats.org/officeDocument/2006/relationships/hyperlink" Target="http://www.jvlnet.com/marilyn/orphantrains.htm" TargetMode="External"/><Relationship Id="rId4" Type="http://schemas.openxmlformats.org/officeDocument/2006/relationships/hyperlink" Target="www.orphantrainriders.com" TargetMode="External"/><Relationship Id="rId9" Type="http://schemas.openxmlformats.org/officeDocument/2006/relationships/hyperlink" Target="http://www.hamilton.net/subscribers/hurd/index.html" TargetMode="External"/><Relationship Id="rId14" Type="http://schemas.openxmlformats.org/officeDocument/2006/relationships/hyperlink" Target="http://www.childrensaidsociety.org/about/train"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hyperlink" Target="https://orphantrainriderstrackstotexas.org/orphan-train-dna-project/" TargetMode="External"/><Relationship Id="rId2" Type="http://schemas.openxmlformats.org/officeDocument/2006/relationships/hyperlink" Target="https://www.familytreedna.com/groups/orphantrain/about/background" TargetMode="External"/><Relationship Id="rId1" Type="http://schemas.openxmlformats.org/officeDocument/2006/relationships/slideLayout" Target="../slideLayouts/slideLayout2.xml"/><Relationship Id="rId4" Type="http://schemas.openxmlformats.org/officeDocument/2006/relationships/hyperlink" Target="https://www.youtube.com/watch?time_continue=4744&amp;v=QcSyP6_3j3w&amp;feature=emb_logo"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50.xml.rels><?xml version="1.0" encoding="UTF-8" standalone="yes"?>
<Relationships xmlns="http://schemas.openxmlformats.org/package/2006/relationships"><Relationship Id="rId3" Type="http://schemas.openxmlformats.org/officeDocument/2006/relationships/hyperlink" Target="http://www.tngs.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tinahsansone@gmail.com"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674189"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p:cNvSpPr>
            <a:spLocks noGrp="1"/>
          </p:cNvSpPr>
          <p:nvPr>
            <p:ph type="ctrTitle"/>
          </p:nvPr>
        </p:nvSpPr>
        <p:spPr>
          <a:xfrm>
            <a:off x="1674189" y="633046"/>
            <a:ext cx="3347717" cy="1314996"/>
          </a:xfrm>
        </p:spPr>
        <p:txBody>
          <a:bodyPr vert="horz" lIns="91440" tIns="45720" rIns="91440" bIns="45720" rtlCol="0" anchor="b">
            <a:normAutofit/>
          </a:bodyPr>
          <a:lstStyle/>
          <a:p>
            <a:pPr algn="l">
              <a:lnSpc>
                <a:spcPct val="90000"/>
              </a:lnSpc>
            </a:pPr>
            <a:r>
              <a:rPr lang="en-US">
                <a:solidFill>
                  <a:schemeClr val="bg1"/>
                </a:solidFill>
              </a:rPr>
              <a:t>Tina Sansone</a:t>
            </a:r>
          </a:p>
        </p:txBody>
      </p:sp>
      <p:sp>
        <p:nvSpPr>
          <p:cNvPr id="14" name="Freeform: Shape 1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396390"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396390"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3" name="Subtitle 2"/>
          <p:cNvSpPr>
            <a:spLocks noGrp="1"/>
          </p:cNvSpPr>
          <p:nvPr>
            <p:ph type="subTitle" idx="1"/>
          </p:nvPr>
        </p:nvSpPr>
        <p:spPr>
          <a:xfrm>
            <a:off x="377468" y="2794639"/>
            <a:ext cx="4942403" cy="4044463"/>
          </a:xfrm>
        </p:spPr>
        <p:txBody>
          <a:bodyPr vert="horz" lIns="91440" tIns="45720" rIns="91440" bIns="45720" rtlCol="0">
            <a:normAutofit/>
          </a:bodyPr>
          <a:lstStyle/>
          <a:p>
            <a:pPr algn="l">
              <a:lnSpc>
                <a:spcPct val="90000"/>
              </a:lnSpc>
            </a:pPr>
            <a:r>
              <a:rPr lang="en-US" b="1" dirty="0">
                <a:solidFill>
                  <a:schemeClr val="bg1"/>
                </a:solidFill>
              </a:rPr>
              <a:t>Past &amp; Present Pathways</a:t>
            </a:r>
          </a:p>
          <a:p>
            <a:pPr algn="l">
              <a:lnSpc>
                <a:spcPct val="90000"/>
              </a:lnSpc>
            </a:pPr>
            <a:r>
              <a:rPr lang="en-US" b="1" dirty="0">
                <a:solidFill>
                  <a:schemeClr val="bg1"/>
                </a:solidFill>
              </a:rPr>
              <a:t>TN Genealogical Society</a:t>
            </a:r>
          </a:p>
          <a:p>
            <a:pPr algn="l">
              <a:lnSpc>
                <a:spcPct val="90000"/>
              </a:lnSpc>
            </a:pPr>
            <a:endParaRPr lang="en-US" b="1" dirty="0">
              <a:solidFill>
                <a:schemeClr val="bg1"/>
              </a:solidFill>
            </a:endParaRPr>
          </a:p>
          <a:p>
            <a:pPr algn="l">
              <a:lnSpc>
                <a:spcPct val="90000"/>
              </a:lnSpc>
            </a:pPr>
            <a:r>
              <a:rPr lang="en-US" b="1" dirty="0">
                <a:solidFill>
                  <a:schemeClr val="bg1"/>
                </a:solidFill>
              </a:rPr>
              <a:t>WELCOME!</a:t>
            </a:r>
          </a:p>
        </p:txBody>
      </p:sp>
      <p:sp>
        <p:nvSpPr>
          <p:cNvPr id="18" name="Freeform: Shape 17">
            <a:extLst>
              <a:ext uri="{FF2B5EF4-FFF2-40B4-BE49-F238E27FC236}">
                <a16:creationId xmlns:a16="http://schemas.microsoft.com/office/drawing/2014/main" id="{83C8019B-3985-409B-9B87-494B974EE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674189"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0" name="Freeform: Shape 19">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564" y="3564607"/>
            <a:ext cx="2574436"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Freeform: Shape 21">
            <a:extLst>
              <a:ext uri="{FF2B5EF4-FFF2-40B4-BE49-F238E27FC236}">
                <a16:creationId xmlns:a16="http://schemas.microsoft.com/office/drawing/2014/main" id="{B85A4DB3-61AA-49A1-85A9-B3397CD51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9564" y="3564607"/>
            <a:ext cx="2574436" cy="3293393"/>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AFBE4474-26E4-470B-A8AE-FD9D110F3B16}"/>
              </a:ext>
            </a:extLst>
          </p:cNvPr>
          <p:cNvPicPr>
            <a:picLocks noChangeAspect="1"/>
          </p:cNvPicPr>
          <p:nvPr/>
        </p:nvPicPr>
        <p:blipFill rotWithShape="1">
          <a:blip r:embed="rId3">
            <a:extLst>
              <a:ext uri="{28A0092B-C50C-407E-A947-70E740481C1C}">
                <a14:useLocalDpi xmlns:a14="http://schemas.microsoft.com/office/drawing/2010/main" val="0"/>
              </a:ext>
            </a:extLst>
          </a:blip>
          <a:srcRect r="24998" b="-3"/>
          <a:stretch/>
        </p:blipFill>
        <p:spPr>
          <a:xfrm>
            <a:off x="5265360" y="871280"/>
            <a:ext cx="3311803" cy="4415738"/>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grpSp>
        <p:nvGrpSpPr>
          <p:cNvPr id="24"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25" name="Freeform: Shape 24">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cSld>
  <p:clrMapOvr>
    <a:masterClrMapping/>
  </p:clrMapOvr>
  <p:transition advTm="927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Reverend Charles </a:t>
            </a:r>
            <a:r>
              <a:rPr lang="en-US" dirty="0" err="1"/>
              <a:t>Loring</a:t>
            </a:r>
            <a:r>
              <a:rPr lang="en-US" dirty="0"/>
              <a:t> Brace</a:t>
            </a:r>
          </a:p>
        </p:txBody>
      </p:sp>
      <p:sp>
        <p:nvSpPr>
          <p:cNvPr id="3" name="Content Placeholder 2"/>
          <p:cNvSpPr>
            <a:spLocks noGrp="1"/>
          </p:cNvSpPr>
          <p:nvPr>
            <p:ph idx="1"/>
          </p:nvPr>
        </p:nvSpPr>
        <p:spPr/>
        <p:txBody>
          <a:bodyPr/>
          <a:lstStyle/>
          <a:p>
            <a:r>
              <a:rPr lang="en-US" dirty="0"/>
              <a:t>Well educated</a:t>
            </a:r>
          </a:p>
          <a:p>
            <a:r>
              <a:rPr lang="en-US" dirty="0"/>
              <a:t>Ordained as clergyman</a:t>
            </a:r>
          </a:p>
          <a:p>
            <a:r>
              <a:rPr lang="en-US" dirty="0"/>
              <a:t>Worked with charities of New York</a:t>
            </a:r>
          </a:p>
          <a:p>
            <a:r>
              <a:rPr lang="en-US" dirty="0"/>
              <a:t>26 years old felt called to another calling</a:t>
            </a:r>
          </a:p>
          <a:p>
            <a:pPr lvl="1"/>
            <a:r>
              <a:rPr lang="en-US" dirty="0"/>
              <a:t>Noticed the kids on the street with no homes</a:t>
            </a:r>
          </a:p>
          <a:p>
            <a:pPr lvl="1"/>
            <a:r>
              <a:rPr lang="en-US" dirty="0"/>
              <a:t>Wanted to make a difference</a:t>
            </a:r>
          </a:p>
          <a:p>
            <a:pPr lvl="1"/>
            <a:r>
              <a:rPr lang="en-US" dirty="0"/>
              <a:t>Solicited the prominent members of community for financial support</a:t>
            </a:r>
          </a:p>
        </p:txBody>
      </p:sp>
    </p:spTree>
  </p:cSld>
  <p:clrMapOvr>
    <a:masterClrMapping/>
  </p:clrMapOvr>
  <p:transition advTm="927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lstStyle/>
          <a:p>
            <a:r>
              <a:rPr lang="en-US" dirty="0"/>
              <a:t>Told them without proper guidance, would end up turning to life of crime &amp; depravity</a:t>
            </a:r>
          </a:p>
          <a:p>
            <a:r>
              <a:rPr lang="en-US" dirty="0"/>
              <a:t>Their support would make the neighborhood’s safer in the long run</a:t>
            </a:r>
          </a:p>
          <a:p>
            <a:r>
              <a:rPr lang="en-US" dirty="0"/>
              <a:t>Children’s Aid Society of New York (CAS) 1853</a:t>
            </a:r>
          </a:p>
        </p:txBody>
      </p:sp>
    </p:spTree>
  </p:cSld>
  <p:clrMapOvr>
    <a:masterClrMapping/>
  </p:clrMapOvr>
  <p:transition advTm="9278"/>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Children’s Aid Society of NY</a:t>
            </a:r>
          </a:p>
        </p:txBody>
      </p:sp>
      <p:sp>
        <p:nvSpPr>
          <p:cNvPr id="3" name="Content Placeholder 2"/>
          <p:cNvSpPr>
            <a:spLocks noGrp="1"/>
          </p:cNvSpPr>
          <p:nvPr>
            <p:ph idx="1"/>
          </p:nvPr>
        </p:nvSpPr>
        <p:spPr/>
        <p:txBody>
          <a:bodyPr>
            <a:normAutofit lnSpcReduction="10000"/>
          </a:bodyPr>
          <a:lstStyle/>
          <a:p>
            <a:r>
              <a:rPr lang="en-US" dirty="0"/>
              <a:t>Neighborhood Lodging</a:t>
            </a:r>
          </a:p>
          <a:p>
            <a:r>
              <a:rPr lang="en-US" dirty="0"/>
              <a:t>Food, Shelter &amp; Clothes</a:t>
            </a:r>
          </a:p>
          <a:p>
            <a:r>
              <a:rPr lang="en-US" dirty="0"/>
              <a:t>Bible</a:t>
            </a:r>
          </a:p>
          <a:p>
            <a:r>
              <a:rPr lang="en-US" dirty="0"/>
              <a:t>Learn a skill – industrial schools</a:t>
            </a:r>
          </a:p>
          <a:p>
            <a:r>
              <a:rPr lang="en-US" dirty="0"/>
              <a:t>Girls – Housekeepers/Maids</a:t>
            </a:r>
          </a:p>
          <a:p>
            <a:endParaRPr lang="en-US" dirty="0"/>
          </a:p>
          <a:p>
            <a:r>
              <a:rPr lang="en-US" dirty="0"/>
              <a:t>The above was a good start, but too many kids and they needed a home…</a:t>
            </a:r>
          </a:p>
        </p:txBody>
      </p:sp>
    </p:spTree>
  </p:cSld>
  <p:clrMapOvr>
    <a:masterClrMapping/>
  </p:clrMapOvr>
  <p:transition advTm="9278"/>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516563"/>
          </a:xfrm>
        </p:spPr>
        <p:txBody>
          <a:bodyPr>
            <a:normAutofit/>
          </a:bodyPr>
          <a:lstStyle/>
          <a:p>
            <a:pPr lvl="1"/>
            <a:r>
              <a:rPr lang="en-US" sz="3600" dirty="0"/>
              <a:t>Why not place these children who needed homes &amp; guidance with rural families who needed help with the farm chores?</a:t>
            </a:r>
          </a:p>
          <a:p>
            <a:pPr lvl="1"/>
            <a:r>
              <a:rPr lang="en-US" sz="3600" dirty="0"/>
              <a:t>Take advantage of the Railroad</a:t>
            </a:r>
          </a:p>
          <a:p>
            <a:pPr lvl="1"/>
            <a:r>
              <a:rPr lang="en-US" sz="3600" dirty="0"/>
              <a:t>First company of kids went to Dowagiac, Michigan in September 1854. </a:t>
            </a:r>
          </a:p>
          <a:p>
            <a:pPr lvl="1"/>
            <a:r>
              <a:rPr lang="en-US" sz="3600" dirty="0"/>
              <a:t>46 kids &amp; 2 agents</a:t>
            </a:r>
          </a:p>
          <a:p>
            <a:pPr>
              <a:buNone/>
            </a:pPr>
            <a:endParaRPr lang="en-US" sz="3600" dirty="0"/>
          </a:p>
        </p:txBody>
      </p:sp>
    </p:spTree>
  </p:cSld>
  <p:clrMapOvr>
    <a:masterClrMapping/>
  </p:clrMapOvr>
  <p:transition advTm="927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were these children?</a:t>
            </a:r>
          </a:p>
        </p:txBody>
      </p:sp>
      <p:sp>
        <p:nvSpPr>
          <p:cNvPr id="3" name="Content Placeholder 2"/>
          <p:cNvSpPr>
            <a:spLocks noGrp="1"/>
          </p:cNvSpPr>
          <p:nvPr>
            <p:ph idx="1"/>
          </p:nvPr>
        </p:nvSpPr>
        <p:spPr/>
        <p:txBody>
          <a:bodyPr>
            <a:normAutofit fontScale="85000" lnSpcReduction="10000"/>
          </a:bodyPr>
          <a:lstStyle/>
          <a:p>
            <a:r>
              <a:rPr lang="en-US" dirty="0"/>
              <a:t>Parents who turned their kids over hoping they would get a better life</a:t>
            </a:r>
          </a:p>
          <a:p>
            <a:r>
              <a:rPr lang="en-US" dirty="0"/>
              <a:t>Children from overcrowded orphanages</a:t>
            </a:r>
          </a:p>
          <a:p>
            <a:r>
              <a:rPr lang="en-US" dirty="0"/>
              <a:t>Prisons</a:t>
            </a:r>
          </a:p>
          <a:p>
            <a:r>
              <a:rPr lang="en-US" dirty="0"/>
              <a:t>Volunteers from the streets</a:t>
            </a:r>
          </a:p>
          <a:p>
            <a:r>
              <a:rPr lang="en-US" dirty="0"/>
              <a:t>NYC Child Welfare Dept turned over some of their kids</a:t>
            </a:r>
          </a:p>
          <a:p>
            <a:r>
              <a:rPr lang="en-US" dirty="0"/>
              <a:t>Some parents changed their minds, but no good record keeping on the kids, some had their names changed, no record of where they were even sent in some cases. </a:t>
            </a:r>
          </a:p>
        </p:txBody>
      </p:sp>
    </p:spTree>
  </p:cSld>
  <p:clrMapOvr>
    <a:masterClrMapping/>
  </p:clrMapOvr>
  <p:transition advTm="927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Emigration Dept of the              </a:t>
            </a:r>
            <a:r>
              <a:rPr lang="en-US" dirty="0" err="1"/>
              <a:t>Childrens</a:t>
            </a:r>
            <a:r>
              <a:rPr lang="en-US" dirty="0"/>
              <a:t> Aid Society</a:t>
            </a:r>
          </a:p>
        </p:txBody>
      </p:sp>
      <p:sp>
        <p:nvSpPr>
          <p:cNvPr id="3" name="Content Placeholder 2"/>
          <p:cNvSpPr>
            <a:spLocks noGrp="1"/>
          </p:cNvSpPr>
          <p:nvPr>
            <p:ph idx="1"/>
          </p:nvPr>
        </p:nvSpPr>
        <p:spPr/>
        <p:txBody>
          <a:bodyPr>
            <a:normAutofit fontScale="92500" lnSpcReduction="20000"/>
          </a:bodyPr>
          <a:lstStyle/>
          <a:p>
            <a:r>
              <a:rPr lang="en-US" dirty="0"/>
              <a:t>Agents organized a route</a:t>
            </a:r>
          </a:p>
          <a:p>
            <a:r>
              <a:rPr lang="en-US" dirty="0"/>
              <a:t>Advertize thru newspapers &amp; banners</a:t>
            </a:r>
          </a:p>
          <a:p>
            <a:r>
              <a:rPr lang="en-US" dirty="0"/>
              <a:t>Organize prominent people to approve families wishing to take in a child</a:t>
            </a:r>
          </a:p>
          <a:p>
            <a:r>
              <a:rPr lang="en-US" dirty="0"/>
              <a:t>These families could speak and “inspect” these kids before taking them in</a:t>
            </a:r>
          </a:p>
          <a:p>
            <a:r>
              <a:rPr lang="en-US" dirty="0"/>
              <a:t>Kids had a “say” if they wanted to go…</a:t>
            </a:r>
          </a:p>
          <a:p>
            <a:pPr lvl="1"/>
            <a:r>
              <a:rPr lang="en-US" dirty="0"/>
              <a:t>No food or lodging</a:t>
            </a:r>
          </a:p>
          <a:p>
            <a:pPr lvl="1"/>
            <a:r>
              <a:rPr lang="en-US" dirty="0"/>
              <a:t>Abusive homes</a:t>
            </a:r>
          </a:p>
          <a:p>
            <a:pPr lvl="1"/>
            <a:r>
              <a:rPr lang="en-US" dirty="0"/>
              <a:t>Some may even have been kidnapped?</a:t>
            </a:r>
          </a:p>
        </p:txBody>
      </p:sp>
    </p:spTree>
  </p:cSld>
  <p:clrMapOvr>
    <a:masterClrMapping/>
  </p:clrMapOvr>
  <p:transition advTm="9278"/>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Picture"/>
          <p:cNvPicPr>
            <a:picLocks noGrp="1" noChangeAspect="1" noChangeArrowheads="1"/>
          </p:cNvPicPr>
          <p:nvPr>
            <p:ph sz="half" idx="4294967295"/>
          </p:nvPr>
        </p:nvPicPr>
        <p:blipFill>
          <a:blip r:embed="rId3" cstate="print"/>
          <a:stretch>
            <a:fillRect/>
          </a:stretch>
        </p:blipFill>
        <p:spPr>
          <a:xfrm>
            <a:off x="0" y="762000"/>
            <a:ext cx="4038600" cy="5592763"/>
          </a:xfrm>
          <a:noFill/>
        </p:spPr>
      </p:pic>
      <p:sp>
        <p:nvSpPr>
          <p:cNvPr id="4" name="Content Placeholder 3"/>
          <p:cNvSpPr>
            <a:spLocks noGrp="1"/>
          </p:cNvSpPr>
          <p:nvPr>
            <p:ph sz="half" idx="4294967295"/>
          </p:nvPr>
        </p:nvSpPr>
        <p:spPr>
          <a:xfrm>
            <a:off x="4343400" y="304800"/>
            <a:ext cx="4800600" cy="6553200"/>
          </a:xfrm>
        </p:spPr>
        <p:txBody>
          <a:bodyPr>
            <a:normAutofit fontScale="70000" lnSpcReduction="20000"/>
          </a:bodyPr>
          <a:lstStyle/>
          <a:p>
            <a:pPr>
              <a:buNone/>
            </a:pPr>
            <a:r>
              <a:rPr lang="en-US" dirty="0"/>
              <a:t>      Reads as follows: These children are of various ages and of both sexes, having been thrown friendless upon the world.  They come under the auspices of the CAS of New York.  They are well disciplined, having come from various orphanages.  The citizens of this community are asked to assist the agent in finding good homes for them.  Persons taking these children must be recommended by the local committee.  They must treat the children in every way as members of the family, sending them to school, church, Sabbath school and properly clothe them until they are 18 years old.  Protestant children placed in Protestant homes and Catholic children in Catholic homes.  The following well known citizens have agreed to act as local committee to aid the agents in securing homes:</a:t>
            </a:r>
          </a:p>
          <a:p>
            <a:endParaRPr lang="en-US" dirty="0"/>
          </a:p>
        </p:txBody>
      </p:sp>
    </p:spTree>
  </p:cSld>
  <p:clrMapOvr>
    <a:masterClrMapping/>
  </p:clrMapOvr>
  <p:transition advTm="9278"/>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t>
            </a:r>
          </a:p>
        </p:txBody>
      </p:sp>
      <p:sp>
        <p:nvSpPr>
          <p:cNvPr id="3" name="Content Placeholder 2"/>
          <p:cNvSpPr>
            <a:spLocks noGrp="1"/>
          </p:cNvSpPr>
          <p:nvPr>
            <p:ph idx="1"/>
          </p:nvPr>
        </p:nvSpPr>
        <p:spPr/>
        <p:txBody>
          <a:bodyPr>
            <a:normAutofit lnSpcReduction="10000"/>
          </a:bodyPr>
          <a:lstStyle/>
          <a:p>
            <a:r>
              <a:rPr lang="en-US" dirty="0"/>
              <a:t>Families had to provide food, clothing, an education and nurture the kids until they became “of age”</a:t>
            </a:r>
          </a:p>
          <a:p>
            <a:r>
              <a:rPr lang="en-US" dirty="0"/>
              <a:t>Write the CAS periodically to tell about the child’s progress</a:t>
            </a:r>
          </a:p>
          <a:p>
            <a:r>
              <a:rPr lang="en-US" dirty="0"/>
              <a:t>At least once a year CAS would visit the homes</a:t>
            </a:r>
          </a:p>
          <a:p>
            <a:r>
              <a:rPr lang="en-US" dirty="0"/>
              <a:t>When a boy reached full age, he would receive $100 and a horse to start his adulthood.</a:t>
            </a:r>
          </a:p>
        </p:txBody>
      </p:sp>
    </p:spTree>
  </p:cSld>
  <p:clrMapOvr>
    <a:masterClrMapping/>
  </p:clrMapOvr>
  <p:transition advTm="927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457200"/>
            <a:ext cx="8229600" cy="6248400"/>
          </a:xfrm>
        </p:spPr>
        <p:txBody>
          <a:bodyPr>
            <a:normAutofit/>
          </a:bodyPr>
          <a:lstStyle/>
          <a:p>
            <a:pPr lvl="1"/>
            <a:r>
              <a:rPr lang="en-US" dirty="0"/>
              <a:t>Last official train left for </a:t>
            </a:r>
            <a:r>
              <a:rPr lang="en-US" dirty="0" err="1"/>
              <a:t>Sulphur</a:t>
            </a:r>
            <a:r>
              <a:rPr lang="en-US" dirty="0"/>
              <a:t> Springs, Texas in 1929</a:t>
            </a:r>
          </a:p>
          <a:p>
            <a:pPr lvl="1"/>
            <a:r>
              <a:rPr lang="en-US" dirty="0"/>
              <a:t>A child in almost every state of the Union</a:t>
            </a:r>
          </a:p>
          <a:p>
            <a:pPr lvl="1"/>
            <a:r>
              <a:rPr lang="en-US" dirty="0"/>
              <a:t>Between 1854 and 1929 an estimated 250,000 orphaned, abandoned, homeless children and poor families were placed in homes</a:t>
            </a:r>
          </a:p>
          <a:p>
            <a:pPr lvl="1"/>
            <a:r>
              <a:rPr lang="en-US" dirty="0"/>
              <a:t>Most states passes laws banning transport of children across state lines for adoption or foster placement</a:t>
            </a:r>
          </a:p>
          <a:p>
            <a:pPr lvl="1"/>
            <a:r>
              <a:rPr lang="en-US" dirty="0"/>
              <a:t>CAS continues today to better the lives of under-privilege kids  &amp; families in NYC</a:t>
            </a:r>
          </a:p>
        </p:txBody>
      </p:sp>
    </p:spTree>
  </p:cSld>
  <p:clrMapOvr>
    <a:masterClrMapping/>
  </p:clrMapOvr>
  <p:transition advTm="9278"/>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Map"/>
          <p:cNvPicPr>
            <a:picLocks noChangeAspect="1" noChangeArrowheads="1"/>
          </p:cNvPicPr>
          <p:nvPr/>
        </p:nvPicPr>
        <p:blipFill>
          <a:blip r:embed="rId3" cstate="print"/>
          <a:srcRect/>
          <a:stretch>
            <a:fillRect/>
          </a:stretch>
        </p:blipFill>
        <p:spPr bwMode="auto">
          <a:xfrm>
            <a:off x="685800" y="1524000"/>
            <a:ext cx="8099425" cy="5089525"/>
          </a:xfrm>
          <a:prstGeom prst="rect">
            <a:avLst/>
          </a:prstGeom>
          <a:noFill/>
          <a:ln w="9525">
            <a:noFill/>
            <a:miter lim="800000"/>
            <a:headEnd/>
            <a:tailEnd/>
          </a:ln>
        </p:spPr>
      </p:pic>
      <p:sp>
        <p:nvSpPr>
          <p:cNvPr id="7171" name="Rectangle 5"/>
          <p:cNvSpPr>
            <a:spLocks noGrp="1" noChangeArrowheads="1"/>
          </p:cNvSpPr>
          <p:nvPr>
            <p:ph type="title"/>
          </p:nvPr>
        </p:nvSpPr>
        <p:spPr/>
        <p:txBody>
          <a:bodyPr/>
          <a:lstStyle/>
          <a:p>
            <a:pPr eaLnBrk="1" hangingPunct="1"/>
            <a:r>
              <a:rPr lang="en-US"/>
              <a:t>Distribution of Children</a:t>
            </a:r>
          </a:p>
        </p:txBody>
      </p:sp>
    </p:spTree>
  </p:cSld>
  <p:clrMapOvr>
    <a:masterClrMapping/>
  </p:clrMapOvr>
  <p:transition advTm="927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phan Train.jpg"/>
          <p:cNvPicPr>
            <a:picLocks noChangeAspect="1"/>
          </p:cNvPicPr>
          <p:nvPr/>
        </p:nvPicPr>
        <p:blipFill>
          <a:blip r:embed="rId3" cstate="print"/>
          <a:stretch>
            <a:fillRect/>
          </a:stretch>
        </p:blipFill>
        <p:spPr>
          <a:xfrm>
            <a:off x="5867400" y="3581400"/>
            <a:ext cx="31242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4"/>
          <p:cNvSpPr>
            <a:spLocks noGrp="1"/>
          </p:cNvSpPr>
          <p:nvPr>
            <p:ph type="title"/>
          </p:nvPr>
        </p:nvSpPr>
        <p:spPr>
          <a:xfrm>
            <a:off x="457200" y="-228600"/>
            <a:ext cx="8229600" cy="1143000"/>
          </a:xfrm>
        </p:spPr>
        <p:txBody>
          <a:bodyPr/>
          <a:lstStyle/>
          <a:p>
            <a:r>
              <a:rPr lang="en-US" dirty="0"/>
              <a:t>The Orphan Train </a:t>
            </a:r>
          </a:p>
        </p:txBody>
      </p:sp>
      <p:pic>
        <p:nvPicPr>
          <p:cNvPr id="28674" name="Picture 2" descr="http://www.orphantraindepot.com/images/ChildrenOT.gif"/>
          <p:cNvPicPr>
            <a:picLocks noChangeAspect="1" noChangeArrowheads="1"/>
          </p:cNvPicPr>
          <p:nvPr/>
        </p:nvPicPr>
        <p:blipFill>
          <a:blip r:embed="rId4" cstate="print"/>
          <a:srcRect/>
          <a:stretch>
            <a:fillRect/>
          </a:stretch>
        </p:blipFill>
        <p:spPr bwMode="auto">
          <a:xfrm>
            <a:off x="152400" y="1219200"/>
            <a:ext cx="2381250" cy="343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6" name="Picture 4" descr="http://www.grandlakebusinessjournal.com/wp-content/uploads/2011/05/train.jpg"/>
          <p:cNvPicPr>
            <a:picLocks noChangeAspect="1" noChangeArrowheads="1"/>
          </p:cNvPicPr>
          <p:nvPr/>
        </p:nvPicPr>
        <p:blipFill>
          <a:blip r:embed="rId5" cstate="print"/>
          <a:srcRect/>
          <a:stretch>
            <a:fillRect/>
          </a:stretch>
        </p:blipFill>
        <p:spPr bwMode="auto">
          <a:xfrm>
            <a:off x="2362200" y="4267200"/>
            <a:ext cx="314494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678" name="Picture 6" descr="http://www.pbs.org/wgbh/amex/orphan/images/boysontrain.gif"/>
          <p:cNvPicPr>
            <a:picLocks noChangeAspect="1" noChangeArrowheads="1"/>
          </p:cNvPicPr>
          <p:nvPr/>
        </p:nvPicPr>
        <p:blipFill>
          <a:blip r:embed="rId6" cstate="print"/>
          <a:srcRect/>
          <a:stretch>
            <a:fillRect/>
          </a:stretch>
        </p:blipFill>
        <p:spPr bwMode="auto">
          <a:xfrm>
            <a:off x="4710064" y="914400"/>
            <a:ext cx="3642511" cy="2590800"/>
          </a:xfrm>
          <a:prstGeom prst="rect">
            <a:avLst/>
          </a:prstGeom>
          <a:noFill/>
        </p:spPr>
      </p:pic>
    </p:spTree>
  </p:cSld>
  <p:clrMapOvr>
    <a:masterClrMapping/>
  </p:clrMapOvr>
  <p:transition advTm="9278"/>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New York Foundling Home</a:t>
            </a:r>
            <a:br>
              <a:rPr lang="en-US" dirty="0"/>
            </a:br>
            <a:r>
              <a:rPr lang="en-US" dirty="0"/>
              <a:t>the Foundling</a:t>
            </a:r>
          </a:p>
        </p:txBody>
      </p:sp>
      <p:sp>
        <p:nvSpPr>
          <p:cNvPr id="3" name="Content Placeholder 2"/>
          <p:cNvSpPr>
            <a:spLocks noGrp="1"/>
          </p:cNvSpPr>
          <p:nvPr>
            <p:ph idx="1"/>
          </p:nvPr>
        </p:nvSpPr>
        <p:spPr/>
        <p:txBody>
          <a:bodyPr/>
          <a:lstStyle/>
          <a:p>
            <a:r>
              <a:rPr lang="en-US" dirty="0"/>
              <a:t>Est. 1869 by Sister Irene Fitzgibbon of the Sisters of Charity</a:t>
            </a:r>
          </a:p>
          <a:p>
            <a:r>
              <a:rPr lang="en-US" dirty="0"/>
              <a:t>Mission:  to rescue infants from abandonment &amp; death</a:t>
            </a:r>
          </a:p>
          <a:p>
            <a:r>
              <a:rPr lang="en-US" dirty="0"/>
              <a:t>Safe place to drop off infants with anonymity and not leave in an alley or throw in the river</a:t>
            </a:r>
          </a:p>
          <a:p>
            <a:r>
              <a:rPr lang="en-US" dirty="0"/>
              <a:t>Stayed until they were 2 years old, then placed with Catholic families</a:t>
            </a:r>
          </a:p>
        </p:txBody>
      </p:sp>
    </p:spTree>
  </p:cSld>
  <p:clrMapOvr>
    <a:masterClrMapping/>
  </p:clrMapOvr>
  <p:transition advTm="9278"/>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a:t>
            </a:r>
          </a:p>
        </p:txBody>
      </p:sp>
      <p:sp>
        <p:nvSpPr>
          <p:cNvPr id="3" name="Content Placeholder 2"/>
          <p:cNvSpPr>
            <a:spLocks noGrp="1"/>
          </p:cNvSpPr>
          <p:nvPr>
            <p:ph idx="1"/>
          </p:nvPr>
        </p:nvSpPr>
        <p:spPr/>
        <p:txBody>
          <a:bodyPr>
            <a:normAutofit/>
          </a:bodyPr>
          <a:lstStyle/>
          <a:p>
            <a:r>
              <a:rPr lang="en-US" dirty="0"/>
              <a:t>Parents could make requests to hair color, eye color, sex, etc. </a:t>
            </a:r>
          </a:p>
          <a:p>
            <a:r>
              <a:rPr lang="en-US" dirty="0"/>
              <a:t>Tag placed on toddler with their name, birth date, a number and name of family they were being sent to. </a:t>
            </a:r>
          </a:p>
          <a:p>
            <a:r>
              <a:rPr lang="en-US" dirty="0"/>
              <a:t>Other programs</a:t>
            </a:r>
          </a:p>
          <a:p>
            <a:pPr lvl="1"/>
            <a:r>
              <a:rPr lang="en-US" dirty="0"/>
              <a:t>New York Juvenile Asylum</a:t>
            </a:r>
          </a:p>
          <a:p>
            <a:pPr lvl="1"/>
            <a:r>
              <a:rPr lang="en-US" dirty="0"/>
              <a:t>Boston Home for Little Wanderers </a:t>
            </a:r>
          </a:p>
          <a:p>
            <a:pPr lvl="1">
              <a:buNone/>
            </a:pPr>
            <a:endParaRPr lang="en-US" dirty="0"/>
          </a:p>
        </p:txBody>
      </p:sp>
    </p:spTree>
  </p:cSld>
  <p:clrMapOvr>
    <a:masterClrMapping/>
  </p:clrMapOvr>
  <p:transition advTm="9278"/>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lgn="ctr">
              <a:buNone/>
            </a:pPr>
            <a:r>
              <a:rPr lang="en-US" dirty="0"/>
              <a:t>These organization had one thing in common…</a:t>
            </a:r>
          </a:p>
          <a:p>
            <a:pPr lvl="1" algn="ctr">
              <a:buNone/>
            </a:pPr>
            <a:endParaRPr lang="en-US" dirty="0"/>
          </a:p>
          <a:p>
            <a:pPr lvl="1" algn="ctr">
              <a:buNone/>
            </a:pPr>
            <a:r>
              <a:rPr lang="en-US" dirty="0"/>
              <a:t>They used the rail system as its mode of transportation!</a:t>
            </a:r>
          </a:p>
        </p:txBody>
      </p:sp>
      <p:pic>
        <p:nvPicPr>
          <p:cNvPr id="4" name="Picture 3" descr="Orphan Train.jpg"/>
          <p:cNvPicPr>
            <a:picLocks noChangeAspect="1"/>
          </p:cNvPicPr>
          <p:nvPr/>
        </p:nvPicPr>
        <p:blipFill>
          <a:blip r:embed="rId3" cstate="print"/>
          <a:stretch>
            <a:fillRect/>
          </a:stretch>
        </p:blipFill>
        <p:spPr>
          <a:xfrm>
            <a:off x="3429000" y="3657600"/>
            <a:ext cx="2743200" cy="2743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9278"/>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Children</a:t>
            </a:r>
          </a:p>
        </p:txBody>
      </p:sp>
      <p:sp>
        <p:nvSpPr>
          <p:cNvPr id="3" name="Content Placeholder 2"/>
          <p:cNvSpPr>
            <a:spLocks noGrp="1"/>
          </p:cNvSpPr>
          <p:nvPr>
            <p:ph idx="1"/>
          </p:nvPr>
        </p:nvSpPr>
        <p:spPr/>
        <p:txBody>
          <a:bodyPr/>
          <a:lstStyle/>
          <a:p>
            <a:r>
              <a:rPr lang="en-US" dirty="0"/>
              <a:t>Each had their unique story, but many refuse to talk about their previous life</a:t>
            </a:r>
          </a:p>
          <a:p>
            <a:r>
              <a:rPr lang="en-US" dirty="0"/>
              <a:t>Many were discouraged by the families they were place with in discussing their past</a:t>
            </a:r>
          </a:p>
          <a:p>
            <a:r>
              <a:rPr lang="en-US" dirty="0"/>
              <a:t>Being an orphan held a stigma in some places  </a:t>
            </a:r>
          </a:p>
          <a:p>
            <a:r>
              <a:rPr lang="en-US" dirty="0"/>
              <a:t>Even as adults they did not talk about where they came from, if they even remembered</a:t>
            </a:r>
          </a:p>
        </p:txBody>
      </p:sp>
    </p:spTree>
  </p:cSld>
  <p:clrMapOvr>
    <a:masterClrMapping/>
  </p:clrMapOvr>
  <p:transition advTm="9278"/>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Mary Ellen Johnson</a:t>
            </a:r>
            <a:br>
              <a:rPr lang="en-US" dirty="0"/>
            </a:br>
            <a:r>
              <a:rPr lang="en-US" dirty="0"/>
              <a:t>Springdale, Arkansas</a:t>
            </a:r>
          </a:p>
        </p:txBody>
      </p:sp>
      <p:sp>
        <p:nvSpPr>
          <p:cNvPr id="3" name="Content Placeholder 2"/>
          <p:cNvSpPr>
            <a:spLocks noGrp="1"/>
          </p:cNvSpPr>
          <p:nvPr>
            <p:ph idx="1"/>
          </p:nvPr>
        </p:nvSpPr>
        <p:spPr/>
        <p:txBody>
          <a:bodyPr>
            <a:normAutofit fontScale="92500" lnSpcReduction="10000"/>
          </a:bodyPr>
          <a:lstStyle/>
          <a:p>
            <a:r>
              <a:rPr lang="en-US" dirty="0"/>
              <a:t>75 years of the Orphan Train slowly fading away with their stories not being told!</a:t>
            </a:r>
          </a:p>
          <a:p>
            <a:r>
              <a:rPr lang="en-US" dirty="0"/>
              <a:t>Mary Ellen was helping research for a County history book when she came across the newspaper story about kids dropped off in their area</a:t>
            </a:r>
          </a:p>
          <a:p>
            <a:r>
              <a:rPr lang="en-US" dirty="0"/>
              <a:t>She wanted to try to reunite some of these kids and arranged the first reunion </a:t>
            </a:r>
          </a:p>
          <a:p>
            <a:pPr lvl="1"/>
            <a:r>
              <a:rPr lang="en-US" dirty="0"/>
              <a:t>Arkansas Orphan Train Riders’ Reunion</a:t>
            </a:r>
          </a:p>
          <a:p>
            <a:pPr lvl="1"/>
            <a:r>
              <a:rPr lang="en-US" dirty="0"/>
              <a:t>Expected 25, but more than 100 arrived!</a:t>
            </a:r>
          </a:p>
          <a:p>
            <a:endParaRPr lang="en-US" dirty="0"/>
          </a:p>
          <a:p>
            <a:endParaRPr lang="en-US" dirty="0"/>
          </a:p>
        </p:txBody>
      </p:sp>
    </p:spTree>
  </p:cSld>
  <p:clrMapOvr>
    <a:masterClrMapping/>
  </p:clrMapOvr>
  <p:transition advTm="9278"/>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Orphan Train Heritage Society </a:t>
            </a:r>
            <a:br>
              <a:rPr lang="en-US" dirty="0"/>
            </a:br>
            <a:r>
              <a:rPr lang="en-US" dirty="0"/>
              <a:t>of America</a:t>
            </a:r>
          </a:p>
        </p:txBody>
      </p:sp>
      <p:sp>
        <p:nvSpPr>
          <p:cNvPr id="3" name="Content Placeholder 2"/>
          <p:cNvSpPr>
            <a:spLocks noGrp="1"/>
          </p:cNvSpPr>
          <p:nvPr>
            <p:ph idx="1"/>
          </p:nvPr>
        </p:nvSpPr>
        <p:spPr/>
        <p:txBody>
          <a:bodyPr/>
          <a:lstStyle/>
          <a:p>
            <a:r>
              <a:rPr lang="en-US" dirty="0"/>
              <a:t>Thru Mary’s efforts, the Orphan Train Heritage Society of America (OTHSA) was incorporated in 1987</a:t>
            </a:r>
          </a:p>
          <a:p>
            <a:r>
              <a:rPr lang="en-US" dirty="0"/>
              <a:t>Under her leadership, 5 Volumes of individual stories were published</a:t>
            </a:r>
          </a:p>
          <a:p>
            <a:r>
              <a:rPr lang="en-US" dirty="0"/>
              <a:t>An Archive containing data of more then 6,000 children collected</a:t>
            </a:r>
          </a:p>
        </p:txBody>
      </p:sp>
    </p:spTree>
  </p:cSld>
  <p:clrMapOvr>
    <a:masterClrMapping/>
  </p:clrMapOvr>
  <p:transition advTm="9278"/>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OTHSA moved headquarters to Concordia, Kansas in 2004 (right before Mary’s retirement)</a:t>
            </a:r>
          </a:p>
          <a:p>
            <a:r>
              <a:rPr lang="en-US" dirty="0"/>
              <a:t>2007 opened a museum using a renovated Union Pacific Depot and housed at the Morgan/Dowell Research Center</a:t>
            </a:r>
          </a:p>
          <a:p>
            <a:r>
              <a:rPr lang="en-US" dirty="0"/>
              <a:t>Preservation of these children’s stories will continue</a:t>
            </a:r>
          </a:p>
        </p:txBody>
      </p:sp>
    </p:spTree>
  </p:cSld>
  <p:clrMapOvr>
    <a:masterClrMapping/>
  </p:clrMapOvr>
  <p:transition advTm="9278"/>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a:t>
            </a:r>
          </a:p>
        </p:txBody>
      </p:sp>
      <p:sp>
        <p:nvSpPr>
          <p:cNvPr id="3" name="Content Placeholder 2"/>
          <p:cNvSpPr>
            <a:spLocks noGrp="1"/>
          </p:cNvSpPr>
          <p:nvPr>
            <p:ph idx="1"/>
          </p:nvPr>
        </p:nvSpPr>
        <p:spPr/>
        <p:txBody>
          <a:bodyPr>
            <a:normAutofit/>
          </a:bodyPr>
          <a:lstStyle/>
          <a:p>
            <a:r>
              <a:rPr lang="en-US" sz="4400" dirty="0"/>
              <a:t>Some placements successful</a:t>
            </a:r>
          </a:p>
          <a:p>
            <a:r>
              <a:rPr lang="en-US" sz="4400" dirty="0"/>
              <a:t>Some disastrous</a:t>
            </a:r>
          </a:p>
          <a:p>
            <a:r>
              <a:rPr lang="en-US" sz="4400" dirty="0"/>
              <a:t>Some abused &amp; mistreated</a:t>
            </a:r>
          </a:p>
          <a:p>
            <a:r>
              <a:rPr lang="en-US" sz="4400" dirty="0"/>
              <a:t>Some received and loved by their families</a:t>
            </a:r>
          </a:p>
          <a:p>
            <a:pPr>
              <a:buNone/>
            </a:pPr>
            <a:endParaRPr lang="en-US" sz="4400" dirty="0"/>
          </a:p>
        </p:txBody>
      </p:sp>
    </p:spTree>
  </p:cSld>
  <p:clrMapOvr>
    <a:masterClrMapping/>
  </p:clrMapOvr>
  <p:transition advTm="9278"/>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lgn="ctr">
              <a:buNone/>
            </a:pPr>
            <a:r>
              <a:rPr lang="en-US" dirty="0"/>
              <a:t>Most that were interviewed are grateful for having been sent “out west” because they believe that the circumstances into which they were placed were better than those from which they came.</a:t>
            </a:r>
          </a:p>
          <a:p>
            <a:endParaRPr lang="en-US" dirty="0"/>
          </a:p>
        </p:txBody>
      </p:sp>
    </p:spTree>
  </p:cSld>
  <p:clrMapOvr>
    <a:masterClrMapping/>
  </p:clrMapOvr>
  <p:transition advTm="9278"/>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became of kids?</a:t>
            </a:r>
          </a:p>
        </p:txBody>
      </p:sp>
      <p:sp>
        <p:nvSpPr>
          <p:cNvPr id="3" name="Content Placeholder 2"/>
          <p:cNvSpPr>
            <a:spLocks noGrp="1"/>
          </p:cNvSpPr>
          <p:nvPr>
            <p:ph idx="1"/>
          </p:nvPr>
        </p:nvSpPr>
        <p:spPr/>
        <p:txBody>
          <a:bodyPr/>
          <a:lstStyle/>
          <a:p>
            <a:r>
              <a:rPr lang="en-US" dirty="0"/>
              <a:t>Governors</a:t>
            </a:r>
          </a:p>
          <a:p>
            <a:r>
              <a:rPr lang="en-US" dirty="0"/>
              <a:t>Judges</a:t>
            </a:r>
          </a:p>
          <a:p>
            <a:r>
              <a:rPr lang="en-US" dirty="0"/>
              <a:t>Journalists</a:t>
            </a:r>
          </a:p>
          <a:p>
            <a:r>
              <a:rPr lang="en-US" dirty="0"/>
              <a:t>Merchants</a:t>
            </a:r>
          </a:p>
          <a:p>
            <a:r>
              <a:rPr lang="en-US" dirty="0"/>
              <a:t>Farmers</a:t>
            </a:r>
          </a:p>
          <a:p>
            <a:r>
              <a:rPr lang="en-US" dirty="0"/>
              <a:t>Outstanding citizens</a:t>
            </a:r>
          </a:p>
          <a:p>
            <a:r>
              <a:rPr lang="en-US" dirty="0"/>
              <a:t>Loving parents &amp; spouses, kind neighbors</a:t>
            </a:r>
          </a:p>
        </p:txBody>
      </p:sp>
    </p:spTree>
  </p:cSld>
  <p:clrMapOvr>
    <a:masterClrMapping/>
  </p:clrMapOvr>
  <p:transition advTm="927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0" y="381000"/>
            <a:ext cx="8229600" cy="6248400"/>
          </a:xfrm>
        </p:spPr>
        <p:txBody>
          <a:bodyPr>
            <a:normAutofit fontScale="92500"/>
          </a:bodyPr>
          <a:lstStyle/>
          <a:p>
            <a:pPr>
              <a:buNone/>
            </a:pPr>
            <a:r>
              <a:rPr lang="en-US" dirty="0"/>
              <a:t>	"I had the whole future ahead of me, and I didn't know what to expect."</a:t>
            </a:r>
            <a:br>
              <a:rPr lang="en-US" dirty="0"/>
            </a:br>
            <a:r>
              <a:rPr lang="en-US" dirty="0"/>
              <a:t>-- Elliot Bobo</a:t>
            </a:r>
          </a:p>
          <a:p>
            <a:pPr>
              <a:buNone/>
            </a:pPr>
            <a:r>
              <a:rPr lang="en-US" dirty="0"/>
              <a:t>	Eighty years ago, Elliot Bobo was taken from his alcoholic father's home, given a small cardboard suitcase, and put on board an "orphan train" bound for Arkansas. Bobo never saw his father again. He was one of tens of thousands of neglected and orphaned children who over a 75-year period were uprooted from the city and sent by train to farming communities to start new lives with new families. Elliot </a:t>
            </a:r>
            <a:r>
              <a:rPr lang="en-US" dirty="0" err="1"/>
              <a:t>Bobo's</a:t>
            </a:r>
            <a:r>
              <a:rPr lang="en-US" dirty="0"/>
              <a:t> remarkable story is part </a:t>
            </a:r>
            <a:r>
              <a:rPr lang="en-US" dirty="0" err="1"/>
              <a:t>of</a:t>
            </a:r>
            <a:r>
              <a:rPr lang="en-US" i="1" dirty="0" err="1"/>
              <a:t>The</a:t>
            </a:r>
            <a:r>
              <a:rPr lang="en-US" i="1" dirty="0"/>
              <a:t> Orphan Trains.</a:t>
            </a:r>
            <a:endParaRPr lang="en-US" dirty="0"/>
          </a:p>
          <a:p>
            <a:pPr algn="ctr">
              <a:buNone/>
            </a:pPr>
            <a:endParaRPr lang="en-US" dirty="0"/>
          </a:p>
        </p:txBody>
      </p:sp>
    </p:spTree>
  </p:cSld>
  <p:clrMapOvr>
    <a:masterClrMapping/>
  </p:clrMapOvr>
  <p:transition advTm="9278"/>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“They came by train and helped settle America. They deserve to be remembered!“</a:t>
            </a:r>
          </a:p>
          <a:p>
            <a:pPr>
              <a:buNone/>
            </a:pPr>
            <a:endParaRPr lang="en-US" dirty="0"/>
          </a:p>
          <a:p>
            <a:pPr algn="ctr">
              <a:buNone/>
            </a:pPr>
            <a:endParaRPr lang="en-US" dirty="0"/>
          </a:p>
        </p:txBody>
      </p:sp>
      <p:pic>
        <p:nvPicPr>
          <p:cNvPr id="4" name="Picture 3" descr="Orphan train book.gif"/>
          <p:cNvPicPr>
            <a:picLocks noChangeAspect="1"/>
          </p:cNvPicPr>
          <p:nvPr/>
        </p:nvPicPr>
        <p:blipFill>
          <a:blip r:embed="rId3" cstate="print"/>
          <a:stretch>
            <a:fillRect/>
          </a:stretch>
        </p:blipFill>
        <p:spPr>
          <a:xfrm>
            <a:off x="3200400" y="2971800"/>
            <a:ext cx="2730500" cy="3276600"/>
          </a:xfrm>
          <a:prstGeom prst="rect">
            <a:avLst/>
          </a:prstGeom>
        </p:spPr>
      </p:pic>
    </p:spTree>
  </p:cSld>
  <p:clrMapOvr>
    <a:masterClrMapping/>
  </p:clrMapOvr>
  <p:transition advTm="9278"/>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52400"/>
            <a:ext cx="9144000" cy="7162800"/>
          </a:xfrm>
        </p:spPr>
        <p:txBody>
          <a:bodyPr>
            <a:normAutofit fontScale="47500" lnSpcReduction="20000"/>
          </a:bodyPr>
          <a:lstStyle/>
          <a:p>
            <a:pPr lvl="1">
              <a:buNone/>
            </a:pPr>
            <a:r>
              <a:rPr lang="en-US" dirty="0"/>
              <a:t>	</a:t>
            </a:r>
            <a:r>
              <a:rPr lang="en-US" b="1" dirty="0"/>
              <a:t>Children’s Aid Society</a:t>
            </a:r>
            <a:br>
              <a:rPr lang="en-US" b="1" dirty="0"/>
            </a:br>
            <a:r>
              <a:rPr lang="en-US" dirty="0"/>
              <a:t>(Placing –Out Department)</a:t>
            </a:r>
            <a:br>
              <a:rPr lang="en-US" dirty="0"/>
            </a:br>
            <a:endParaRPr lang="en-US" dirty="0"/>
          </a:p>
          <a:p>
            <a:pPr lvl="1">
              <a:buNone/>
            </a:pPr>
            <a:r>
              <a:rPr lang="en-US" dirty="0"/>
              <a:t>East 22nd Street, New York</a:t>
            </a:r>
            <a:br>
              <a:rPr lang="en-US" dirty="0"/>
            </a:br>
            <a:endParaRPr lang="en-US" dirty="0"/>
          </a:p>
          <a:p>
            <a:pPr lvl="1">
              <a:buNone/>
            </a:pPr>
            <a:r>
              <a:rPr lang="en-US" dirty="0"/>
              <a:t>United Charities Building</a:t>
            </a:r>
            <a:br>
              <a:rPr lang="en-US" dirty="0"/>
            </a:br>
            <a:endParaRPr lang="en-US" dirty="0"/>
          </a:p>
          <a:p>
            <a:pPr lvl="1">
              <a:buNone/>
            </a:pPr>
            <a:r>
              <a:rPr lang="en-US" i="1" dirty="0"/>
              <a:t>I, the undersigned __________________________________________________________________</a:t>
            </a:r>
            <a:br>
              <a:rPr lang="en-US" i="1" dirty="0"/>
            </a:br>
            <a:r>
              <a:rPr lang="en-US" i="1" dirty="0"/>
              <a:t>hereby agree to provide for _______________________________________________________________</a:t>
            </a:r>
            <a:br>
              <a:rPr lang="en-US" i="1" dirty="0"/>
            </a:br>
            <a:r>
              <a:rPr lang="en-US" i="1" dirty="0"/>
              <a:t>now of the age of ____________________________ years, until the said boy shall reach the age of 18 </a:t>
            </a:r>
            <a:br>
              <a:rPr lang="en-US" i="1" dirty="0"/>
            </a:br>
            <a:r>
              <a:rPr lang="en-US" i="1" dirty="0"/>
              <a:t>years, according to the following terms and conditions, and with the full understanding that the Society </a:t>
            </a:r>
            <a:br>
              <a:rPr lang="en-US" i="1" dirty="0"/>
            </a:br>
            <a:r>
              <a:rPr lang="en-US" i="1" dirty="0"/>
              <a:t>reserves the right to remove the child previous to legal adoption if at any time the circumstances of the </a:t>
            </a:r>
            <a:br>
              <a:rPr lang="en-US" i="1" dirty="0"/>
            </a:br>
            <a:r>
              <a:rPr lang="en-US" i="1" dirty="0"/>
              <a:t>home become such as in the judgment of the agent are injurious to the physical, mental or moral well-being </a:t>
            </a:r>
            <a:br>
              <a:rPr lang="en-US" i="1" dirty="0"/>
            </a:br>
            <a:r>
              <a:rPr lang="en-US" i="1" dirty="0"/>
              <a:t>of the child.</a:t>
            </a:r>
            <a:br>
              <a:rPr lang="en-US" i="1" dirty="0"/>
            </a:br>
            <a:br>
              <a:rPr lang="en-US" i="1" dirty="0"/>
            </a:br>
            <a:r>
              <a:rPr lang="en-US" i="1" dirty="0"/>
              <a:t>The terms and conditions for the retention of the boy in my family being as follows: To care for him in </a:t>
            </a:r>
            <a:br>
              <a:rPr lang="en-US" i="1" dirty="0"/>
            </a:br>
            <a:r>
              <a:rPr lang="en-US" i="1" dirty="0"/>
              <a:t>sickness and health, to send him to school during the entire free school year until he reaches the age of 14 </a:t>
            </a:r>
            <a:br>
              <a:rPr lang="en-US" i="1" dirty="0"/>
            </a:br>
            <a:r>
              <a:rPr lang="en-US" i="1" dirty="0"/>
              <a:t>years, and thereafter during the winter months at least, until he reaches the age of 16 years; also to have </a:t>
            </a:r>
            <a:br>
              <a:rPr lang="en-US" i="1" dirty="0"/>
            </a:br>
            <a:r>
              <a:rPr lang="en-US" i="1" dirty="0"/>
              <a:t>him attend Church and Sunday School when convenient, and to retain him as a member of my family until </a:t>
            </a:r>
            <a:br>
              <a:rPr lang="en-US" i="1" dirty="0"/>
            </a:br>
            <a:r>
              <a:rPr lang="en-US" i="1" dirty="0"/>
              <a:t>he reaches the age of 17 years, and thereafter for the final year, until he is 18 years old, to pay the boy </a:t>
            </a:r>
            <a:br>
              <a:rPr lang="en-US" i="1" dirty="0"/>
            </a:br>
            <a:r>
              <a:rPr lang="en-US" i="1" dirty="0"/>
              <a:t>monthly wages in addition to his maintenance, the amount thereof to be previously determined after </a:t>
            </a:r>
            <a:br>
              <a:rPr lang="en-US" i="1" dirty="0"/>
            </a:br>
            <a:r>
              <a:rPr lang="en-US" i="1" dirty="0"/>
              <a:t>consultation with the Society’s local agent and his approval. In case he proves unsatisfactory, I agree to </a:t>
            </a:r>
            <a:br>
              <a:rPr lang="en-US" i="1" dirty="0"/>
            </a:br>
            <a:r>
              <a:rPr lang="en-US" i="1" dirty="0"/>
              <a:t>notify the society and pending his removal, to keep him a reasonable length of time after such notice has </a:t>
            </a:r>
            <a:br>
              <a:rPr lang="en-US" i="1" dirty="0"/>
            </a:br>
            <a:r>
              <a:rPr lang="en-US" i="1" dirty="0"/>
              <a:t>been given. I agree, moreover, to use my best endeavor then and at all times, to detain him, should he try to </a:t>
            </a:r>
            <a:br>
              <a:rPr lang="en-US" i="1" dirty="0"/>
            </a:br>
            <a:r>
              <a:rPr lang="en-US" i="1" dirty="0"/>
              <a:t>leave me, until the Society can take steps for his removal. I agree to keep him at all times as well supplied </a:t>
            </a:r>
            <a:br>
              <a:rPr lang="en-US" i="1" dirty="0"/>
            </a:br>
            <a:r>
              <a:rPr lang="en-US" i="1" dirty="0"/>
              <a:t>with clothing as he was when I received him.</a:t>
            </a:r>
            <a:br>
              <a:rPr lang="en-US" i="1" dirty="0"/>
            </a:br>
            <a:br>
              <a:rPr lang="en-US" i="1" dirty="0"/>
            </a:br>
            <a:r>
              <a:rPr lang="en-US" i="1" dirty="0"/>
              <a:t>I agree to write to the Society at least once a year, and should I change my address I will notify the Society.</a:t>
            </a:r>
            <a:br>
              <a:rPr lang="en-US" i="1" dirty="0"/>
            </a:br>
            <a:br>
              <a:rPr lang="en-US" i="1" dirty="0"/>
            </a:br>
            <a:r>
              <a:rPr lang="en-US" i="1" dirty="0"/>
              <a:t>                                                                                      __________________________________</a:t>
            </a:r>
            <a:br>
              <a:rPr lang="en-US" i="1" dirty="0"/>
            </a:br>
            <a:br>
              <a:rPr lang="en-US" i="1" dirty="0"/>
            </a:br>
            <a:r>
              <a:rPr lang="en-US" i="1" dirty="0"/>
              <a:t>Witness, ___________________________________</a:t>
            </a:r>
            <a:br>
              <a:rPr lang="en-US" i="1" dirty="0"/>
            </a:br>
            <a:r>
              <a:rPr lang="en-US" i="1" dirty="0"/>
              <a:t>      ___________________________________</a:t>
            </a:r>
            <a:br>
              <a:rPr lang="en-US" i="1" dirty="0"/>
            </a:br>
            <a:r>
              <a:rPr lang="en-US" i="1" dirty="0"/>
              <a:t>Date, ______________________________________</a:t>
            </a:r>
            <a:br>
              <a:rPr lang="en-US" i="1" dirty="0"/>
            </a:br>
            <a:br>
              <a:rPr lang="en-US" i="1" dirty="0"/>
            </a:br>
            <a:r>
              <a:rPr lang="en-US" dirty="0"/>
              <a:t>               HAVE THIS NOTICE AND RECEIPT IN YOUR HAND WHEN TRAIN ARRIVES</a:t>
            </a:r>
          </a:p>
          <a:p>
            <a:pPr lvl="1">
              <a:buNone/>
            </a:pPr>
            <a:endParaRPr lang="en-US" dirty="0"/>
          </a:p>
        </p:txBody>
      </p:sp>
    </p:spTree>
  </p:cSld>
  <p:clrMapOvr>
    <a:masterClrMapping/>
  </p:clrMapOvr>
  <p:transition advTm="9278"/>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Common Primary Sources</a:t>
            </a:r>
          </a:p>
        </p:txBody>
      </p:sp>
      <p:sp>
        <p:nvSpPr>
          <p:cNvPr id="83971" name="Rectangle 3"/>
          <p:cNvSpPr>
            <a:spLocks noGrp="1" noChangeArrowheads="1"/>
          </p:cNvSpPr>
          <p:nvPr>
            <p:ph idx="1"/>
          </p:nvPr>
        </p:nvSpPr>
        <p:spPr/>
        <p:txBody>
          <a:bodyPr/>
          <a:lstStyle/>
          <a:p>
            <a:pPr>
              <a:lnSpc>
                <a:spcPct val="90000"/>
              </a:lnSpc>
            </a:pPr>
            <a:r>
              <a:rPr lang="en-US" sz="3200"/>
              <a:t>Diary Entries</a:t>
            </a:r>
          </a:p>
          <a:p>
            <a:pPr>
              <a:lnSpc>
                <a:spcPct val="90000"/>
              </a:lnSpc>
            </a:pPr>
            <a:r>
              <a:rPr lang="en-US" sz="3200"/>
              <a:t>Magazine or Newspaper Articles</a:t>
            </a:r>
          </a:p>
          <a:p>
            <a:pPr>
              <a:lnSpc>
                <a:spcPct val="90000"/>
              </a:lnSpc>
            </a:pPr>
            <a:r>
              <a:rPr lang="en-US" sz="3200"/>
              <a:t>Photographs</a:t>
            </a:r>
          </a:p>
          <a:p>
            <a:pPr>
              <a:lnSpc>
                <a:spcPct val="90000"/>
              </a:lnSpc>
            </a:pPr>
            <a:r>
              <a:rPr lang="en-US" sz="3200"/>
              <a:t>Audio and Video Recordings</a:t>
            </a:r>
          </a:p>
          <a:p>
            <a:pPr>
              <a:lnSpc>
                <a:spcPct val="90000"/>
              </a:lnSpc>
            </a:pPr>
            <a:r>
              <a:rPr lang="en-US" sz="3200"/>
              <a:t>Memoirs</a:t>
            </a:r>
          </a:p>
          <a:p>
            <a:pPr>
              <a:lnSpc>
                <a:spcPct val="90000"/>
              </a:lnSpc>
            </a:pPr>
            <a:r>
              <a:rPr lang="en-US" sz="3200"/>
              <a:t>Speeches</a:t>
            </a:r>
          </a:p>
          <a:p>
            <a:pPr>
              <a:lnSpc>
                <a:spcPct val="90000"/>
              </a:lnSpc>
            </a:pPr>
            <a:r>
              <a:rPr lang="en-US" sz="3200"/>
              <a:t>Interviews</a:t>
            </a:r>
          </a:p>
          <a:p>
            <a:pPr>
              <a:lnSpc>
                <a:spcPct val="90000"/>
              </a:lnSpc>
            </a:pPr>
            <a:endParaRPr lang="en-US"/>
          </a:p>
        </p:txBody>
      </p:sp>
    </p:spTree>
  </p:cSld>
  <p:clrMapOvr>
    <a:masterClrMapping/>
  </p:clrMapOvr>
  <p:transition advTm="9278"/>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Secondary Sources</a:t>
            </a:r>
          </a:p>
        </p:txBody>
      </p:sp>
      <p:sp>
        <p:nvSpPr>
          <p:cNvPr id="86019" name="Rectangle 3"/>
          <p:cNvSpPr>
            <a:spLocks noGrp="1" noChangeArrowheads="1"/>
          </p:cNvSpPr>
          <p:nvPr>
            <p:ph idx="1"/>
          </p:nvPr>
        </p:nvSpPr>
        <p:spPr/>
        <p:txBody>
          <a:bodyPr/>
          <a:lstStyle/>
          <a:p>
            <a:r>
              <a:rPr lang="en-US" sz="3200"/>
              <a:t>A source written after  the event occurred</a:t>
            </a:r>
          </a:p>
          <a:p>
            <a:r>
              <a:rPr lang="en-US" sz="3200"/>
              <a:t>Combines research of many primary sources</a:t>
            </a:r>
          </a:p>
          <a:p>
            <a:r>
              <a:rPr lang="en-US" sz="3200"/>
              <a:t>Often a published work</a:t>
            </a:r>
          </a:p>
        </p:txBody>
      </p:sp>
    </p:spTree>
  </p:cSld>
  <p:clrMapOvr>
    <a:masterClrMapping/>
  </p:clrMapOvr>
  <p:transition advTm="9278"/>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Common Secondary Sources</a:t>
            </a:r>
          </a:p>
        </p:txBody>
      </p:sp>
      <p:sp>
        <p:nvSpPr>
          <p:cNvPr id="87043" name="Rectangle 3"/>
          <p:cNvSpPr>
            <a:spLocks noGrp="1" noChangeArrowheads="1"/>
          </p:cNvSpPr>
          <p:nvPr>
            <p:ph idx="1"/>
          </p:nvPr>
        </p:nvSpPr>
        <p:spPr/>
        <p:txBody>
          <a:bodyPr/>
          <a:lstStyle/>
          <a:p>
            <a:r>
              <a:rPr lang="en-US" sz="3200"/>
              <a:t>Classroom textbook</a:t>
            </a:r>
          </a:p>
          <a:p>
            <a:r>
              <a:rPr lang="en-US" sz="3200"/>
              <a:t>Essays</a:t>
            </a:r>
          </a:p>
          <a:p>
            <a:r>
              <a:rPr lang="en-US" sz="3200"/>
              <a:t>Biographies</a:t>
            </a:r>
          </a:p>
          <a:p>
            <a:r>
              <a:rPr lang="en-US" sz="3200"/>
              <a:t>Documentaries</a:t>
            </a:r>
          </a:p>
          <a:p>
            <a:r>
              <a:rPr lang="en-US" sz="3200"/>
              <a:t>Any books written about a period or event in history</a:t>
            </a:r>
          </a:p>
          <a:p>
            <a:endParaRPr lang="en-US"/>
          </a:p>
        </p:txBody>
      </p:sp>
    </p:spTree>
  </p:cSld>
  <p:clrMapOvr>
    <a:masterClrMapping/>
  </p:clrMapOvr>
  <p:transition advTm="9278"/>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Analyzing Secondary Sources</a:t>
            </a:r>
          </a:p>
        </p:txBody>
      </p:sp>
      <p:sp>
        <p:nvSpPr>
          <p:cNvPr id="88067" name="Rectangle 3"/>
          <p:cNvSpPr>
            <a:spLocks noGrp="1" noChangeArrowheads="1"/>
          </p:cNvSpPr>
          <p:nvPr>
            <p:ph idx="1"/>
          </p:nvPr>
        </p:nvSpPr>
        <p:spPr/>
        <p:txBody>
          <a:bodyPr/>
          <a:lstStyle/>
          <a:p>
            <a:r>
              <a:rPr lang="en-US" sz="3200"/>
              <a:t>Benefit of secondary sources</a:t>
            </a:r>
          </a:p>
          <a:p>
            <a:pPr>
              <a:buFont typeface="Wingdings" pitchFamily="84" charset="2"/>
              <a:buNone/>
            </a:pPr>
            <a:r>
              <a:rPr lang="en-US">
                <a:latin typeface="Book Antiqua" pitchFamily="84" charset="0"/>
              </a:rPr>
              <a:t>   - Author can combine several points of view</a:t>
            </a:r>
            <a:endParaRPr lang="en-US"/>
          </a:p>
          <a:p>
            <a:r>
              <a:rPr lang="en-US" sz="3200"/>
              <a:t>Disadvantage of secondary sources</a:t>
            </a:r>
            <a:r>
              <a:rPr lang="en-US"/>
              <a:t>                              - The author is not an eyewitness</a:t>
            </a:r>
          </a:p>
        </p:txBody>
      </p:sp>
    </p:spTree>
  </p:cSld>
  <p:clrMapOvr>
    <a:masterClrMapping/>
  </p:clrMapOvr>
  <p:transition advTm="9278"/>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Prime Time</a:t>
            </a:r>
          </a:p>
        </p:txBody>
      </p:sp>
      <p:sp>
        <p:nvSpPr>
          <p:cNvPr id="54275" name="Rectangle 3"/>
          <p:cNvSpPr>
            <a:spLocks noGrp="1" noChangeArrowheads="1"/>
          </p:cNvSpPr>
          <p:nvPr>
            <p:ph idx="1"/>
          </p:nvPr>
        </p:nvSpPr>
        <p:spPr/>
        <p:txBody>
          <a:bodyPr/>
          <a:lstStyle/>
          <a:p>
            <a:r>
              <a:rPr lang="en-US" sz="3600">
                <a:solidFill>
                  <a:srgbClr val="000000"/>
                </a:solidFill>
                <a:latin typeface="Helvetica" pitchFamily="84" charset="0"/>
              </a:rPr>
              <a:t>Here are two primary resource photos from the Library of Congress online  “American Memory” collection entitled, “Immigrants on Atlantic Liner” and “Mulberry Street, New York City”  from around 1900.</a:t>
            </a:r>
            <a:r>
              <a:rPr lang="en-US">
                <a:solidFill>
                  <a:srgbClr val="000000"/>
                </a:solidFill>
                <a:latin typeface="Helvetica" pitchFamily="84" charset="0"/>
              </a:rPr>
              <a:t> </a:t>
            </a:r>
          </a:p>
          <a:p>
            <a:endParaRPr lang="en-US">
              <a:solidFill>
                <a:srgbClr val="000000"/>
              </a:solidFill>
              <a:latin typeface="Helvetica" pitchFamily="84" charset="0"/>
            </a:endParaRPr>
          </a:p>
          <a:p>
            <a:endParaRPr lang="en-US"/>
          </a:p>
        </p:txBody>
      </p:sp>
    </p:spTree>
  </p:cSld>
  <p:clrMapOvr>
    <a:masterClrMapping/>
  </p:clrMapOvr>
  <p:transition advTm="9278"/>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have an Orphan Train Ancestor?</a:t>
            </a:r>
          </a:p>
        </p:txBody>
      </p:sp>
      <p:sp>
        <p:nvSpPr>
          <p:cNvPr id="3" name="Content Placeholder 2"/>
          <p:cNvSpPr>
            <a:spLocks noGrp="1"/>
          </p:cNvSpPr>
          <p:nvPr>
            <p:ph idx="1"/>
          </p:nvPr>
        </p:nvSpPr>
        <p:spPr/>
        <p:txBody>
          <a:bodyPr/>
          <a:lstStyle/>
          <a:p>
            <a:pPr>
              <a:buNone/>
            </a:pPr>
            <a:endParaRPr lang="en-US" dirty="0">
              <a:hlinkClick r:id="rId3"/>
            </a:endParaRPr>
          </a:p>
          <a:p>
            <a:pPr algn="ctr">
              <a:buNone/>
            </a:pPr>
            <a:r>
              <a:rPr lang="en-US" dirty="0">
                <a:hlinkClick r:id="rId3"/>
              </a:rPr>
              <a:t>Research Registry</a:t>
            </a:r>
            <a:endParaRPr lang="en-US" dirty="0"/>
          </a:p>
        </p:txBody>
      </p:sp>
    </p:spTree>
  </p:cSld>
  <p:clrMapOvr>
    <a:masterClrMapping/>
  </p:clrMapOvr>
  <p:transition advTm="9278"/>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t>Two Orphan’s Story</a:t>
            </a:r>
          </a:p>
        </p:txBody>
      </p:sp>
      <p:sp>
        <p:nvSpPr>
          <p:cNvPr id="13315" name="Rectangle 3"/>
          <p:cNvSpPr>
            <a:spLocks noGrp="1" noChangeArrowheads="1"/>
          </p:cNvSpPr>
          <p:nvPr>
            <p:ph type="body" sz="half" idx="1"/>
          </p:nvPr>
        </p:nvSpPr>
        <p:spPr/>
        <p:txBody>
          <a:bodyPr/>
          <a:lstStyle/>
          <a:p>
            <a:pPr eaLnBrk="1" hangingPunct="1"/>
            <a:r>
              <a:rPr lang="en-US" sz="2400"/>
              <a:t>Nellie S. and Nettie M. Crook</a:t>
            </a:r>
          </a:p>
          <a:p>
            <a:pPr eaLnBrk="1" hangingPunct="1"/>
            <a:endParaRPr lang="en-US" sz="2400"/>
          </a:p>
        </p:txBody>
      </p:sp>
      <p:pic>
        <p:nvPicPr>
          <p:cNvPr id="13316" name="Picture 7" descr="ALHI013"/>
          <p:cNvPicPr>
            <a:picLocks noGrp="1" noChangeAspect="1" noChangeArrowheads="1"/>
          </p:cNvPicPr>
          <p:nvPr>
            <p:ph sz="quarter" idx="2"/>
          </p:nvPr>
        </p:nvPicPr>
        <p:blipFill>
          <a:blip r:embed="rId3" cstate="print"/>
          <a:srcRect/>
          <a:stretch>
            <a:fillRect/>
          </a:stretch>
        </p:blipFill>
        <p:spPr>
          <a:xfrm>
            <a:off x="5334000" y="1981200"/>
            <a:ext cx="2522538" cy="3867150"/>
          </a:xfrm>
          <a:noFill/>
        </p:spPr>
      </p:pic>
      <p:pic>
        <p:nvPicPr>
          <p:cNvPr id="13318" name="Picture 9" descr="Nettie and Nellie Crook"/>
          <p:cNvPicPr>
            <a:picLocks noGrp="1" noChangeAspect="1" noChangeArrowheads="1"/>
          </p:cNvPicPr>
          <p:nvPr>
            <p:ph sz="quarter" idx="3"/>
          </p:nvPr>
        </p:nvPicPr>
        <p:blipFill>
          <a:blip r:embed="rId4" cstate="print"/>
          <a:srcRect/>
          <a:stretch>
            <a:fillRect/>
          </a:stretch>
        </p:blipFill>
        <p:spPr>
          <a:xfrm>
            <a:off x="838200" y="2819400"/>
            <a:ext cx="3556000" cy="3556000"/>
          </a:xfrm>
          <a:noFill/>
        </p:spPr>
      </p:pic>
      <p:sp>
        <p:nvSpPr>
          <p:cNvPr id="13317" name="Text Box 8"/>
          <p:cNvSpPr txBox="1">
            <a:spLocks noChangeArrowheads="1"/>
          </p:cNvSpPr>
          <p:nvPr/>
        </p:nvSpPr>
        <p:spPr bwMode="auto">
          <a:xfrm>
            <a:off x="5715000" y="6019800"/>
            <a:ext cx="1463675" cy="366713"/>
          </a:xfrm>
          <a:prstGeom prst="rect">
            <a:avLst/>
          </a:prstGeom>
          <a:noFill/>
          <a:ln w="9525">
            <a:noFill/>
            <a:miter lim="800000"/>
            <a:headEnd/>
            <a:tailEnd/>
          </a:ln>
        </p:spPr>
        <p:txBody>
          <a:bodyPr>
            <a:spAutoFit/>
          </a:bodyPr>
          <a:lstStyle/>
          <a:p>
            <a:r>
              <a:rPr lang="en-US"/>
              <a:t>Nettie Crook</a:t>
            </a:r>
          </a:p>
        </p:txBody>
      </p:sp>
    </p:spTree>
  </p:cSld>
  <p:clrMapOvr>
    <a:masterClrMapping/>
  </p:clrMapOvr>
  <p:transition advTm="9278"/>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914400" y="228600"/>
            <a:ext cx="8229600" cy="6477000"/>
          </a:xfrm>
        </p:spPr>
        <p:txBody>
          <a:bodyPr>
            <a:noAutofit/>
          </a:bodyPr>
          <a:lstStyle/>
          <a:p>
            <a:pPr>
              <a:buFontTx/>
              <a:buChar char="•"/>
            </a:pPr>
            <a:r>
              <a:rPr lang="en-US" sz="1600" b="1" dirty="0"/>
              <a:t>Nettie on left and Nellie on right.  Taken in McPherson in January 1913 when they were age seven.  </a:t>
            </a:r>
          </a:p>
          <a:p>
            <a:pPr>
              <a:buFontTx/>
              <a:buChar char="•"/>
            </a:pPr>
            <a:r>
              <a:rPr lang="en-US" sz="1600" b="1" dirty="0"/>
              <a:t>Their father was a farmer and heavy equipment operator.  He worked on the Erie Canal and other places in New York and was gone from home.</a:t>
            </a:r>
          </a:p>
          <a:p>
            <a:pPr>
              <a:buFontTx/>
              <a:buChar char="•"/>
            </a:pPr>
            <a:r>
              <a:rPr lang="en-US" sz="1600" b="1" dirty="0"/>
              <a:t>Their mother married at 16, and was home sick a lot for her family.  She would leave the children to go home to Burlington, Vermont.  </a:t>
            </a:r>
          </a:p>
          <a:p>
            <a:pPr>
              <a:buFontTx/>
              <a:buChar char="•"/>
            </a:pPr>
            <a:r>
              <a:rPr lang="en-US" sz="1600" b="1" dirty="0"/>
              <a:t>They were identical twins, but were also “mirror imaging”.  Nettie is right-handed, Nellie is left.  Nettie’s curls go clockwise and Nellie are counterclockwise swirls.  Many times when they were separated and longing for each other, they would look in in the mirror and see the other girl.  </a:t>
            </a:r>
          </a:p>
          <a:p>
            <a:pPr>
              <a:buFontTx/>
              <a:buChar char="•"/>
            </a:pPr>
            <a:r>
              <a:rPr lang="en-US" sz="1600" b="1" dirty="0"/>
              <a:t>In 1910 they were living in NY.  Nellie remembered the day when her, her sister, and their brother were taken away.  She said, “Mother had Nettie on one knee and me on the other.  I said ‘Mama why are you crying?’ ‘I’m not crying,’ she said and she was trying to smile.  But just then the man came with the dray wagon to take us to the orphanage”. </a:t>
            </a:r>
          </a:p>
          <a:p>
            <a:pPr>
              <a:buFontTx/>
              <a:buChar char="•"/>
            </a:pPr>
            <a:r>
              <a:rPr lang="en-US" sz="1600" b="1" dirty="0"/>
              <a:t>They were placed in the Kingston Orphan’s Home.  They were told to break all ties with the past and given new birth dates.  Later, they tried to find their records at the Orphanage, but were told they burned in a fire.  </a:t>
            </a:r>
          </a:p>
          <a:p>
            <a:pPr>
              <a:buFontTx/>
              <a:buChar char="•"/>
            </a:pPr>
            <a:r>
              <a:rPr lang="en-US" sz="1600" b="1" dirty="0"/>
              <a:t>They left on Sept. 11, 1911.  Leon was left behind.  </a:t>
            </a:r>
          </a:p>
          <a:p>
            <a:pPr>
              <a:buFontTx/>
              <a:buChar char="•"/>
            </a:pPr>
            <a:r>
              <a:rPr lang="en-US" sz="1600" b="1" dirty="0"/>
              <a:t>In Kansas City, they were put on a bench to sing “Jesus Loves Me This I Know” to draw a crowd.  They were escorted by Anna Hill.</a:t>
            </a:r>
          </a:p>
          <a:p>
            <a:pPr>
              <a:buFontTx/>
              <a:buChar char="•"/>
            </a:pPr>
            <a:r>
              <a:rPr lang="en-US" sz="1600" b="1" dirty="0"/>
              <a:t>In McPherson, most of the children were taken, but the girls didn’t want to be separated, so Hill took them to Canton KS.  </a:t>
            </a:r>
          </a:p>
          <a:p>
            <a:pPr>
              <a:buFontTx/>
              <a:buChar char="•"/>
            </a:pPr>
            <a:r>
              <a:rPr lang="en-US" sz="1600" b="1" dirty="0"/>
              <a:t>Chapin family. Mrs. Chapin was not nice.  After 16  months, Hill came to get them.  </a:t>
            </a:r>
            <a:r>
              <a:rPr lang="en-US" sz="1600" b="1" dirty="0" err="1"/>
              <a:t>Darrah</a:t>
            </a:r>
            <a:r>
              <a:rPr lang="en-US" sz="1600" b="1" dirty="0"/>
              <a:t> family.  </a:t>
            </a:r>
          </a:p>
          <a:p>
            <a:endParaRPr lang="en-US" sz="1600" b="1" dirty="0"/>
          </a:p>
        </p:txBody>
      </p:sp>
    </p:spTree>
  </p:cSld>
  <p:clrMapOvr>
    <a:masterClrMapping/>
  </p:clrMapOvr>
  <p:transition advTm="927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lgn="ctr">
              <a:buNone/>
            </a:pPr>
            <a:r>
              <a:rPr lang="en-US" dirty="0"/>
              <a:t>	“The use of the term "orphan train" didn't come into use until the 1960s.</a:t>
            </a:r>
          </a:p>
          <a:p>
            <a:pPr algn="ctr">
              <a:buNone/>
            </a:pPr>
            <a:br>
              <a:rPr lang="en-US" dirty="0"/>
            </a:br>
            <a:r>
              <a:rPr lang="en-US" dirty="0"/>
              <a:t>According to Charles </a:t>
            </a:r>
            <a:r>
              <a:rPr lang="en-US" dirty="0" err="1"/>
              <a:t>Loring</a:t>
            </a:r>
            <a:r>
              <a:rPr lang="en-US" dirty="0"/>
              <a:t> Brace, most of the children were American born of immigrant parents.”</a:t>
            </a:r>
          </a:p>
          <a:p>
            <a:pPr algn="ctr">
              <a:buNone/>
            </a:pPr>
            <a:endParaRPr lang="en-US" dirty="0"/>
          </a:p>
          <a:p>
            <a:pPr algn="ctr">
              <a:buNone/>
            </a:pPr>
            <a:endParaRPr lang="en-US" dirty="0"/>
          </a:p>
        </p:txBody>
      </p:sp>
    </p:spTree>
  </p:cSld>
  <p:clrMapOvr>
    <a:masterClrMapping/>
  </p:clrMapOvr>
  <p:transition advTm="9278"/>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yler.gif"/>
          <p:cNvPicPr>
            <a:picLocks noChangeAspect="1"/>
          </p:cNvPicPr>
          <p:nvPr/>
        </p:nvPicPr>
        <p:blipFill>
          <a:blip r:embed="rId3" cstate="print"/>
          <a:stretch>
            <a:fillRect/>
          </a:stretch>
        </p:blipFill>
        <p:spPr>
          <a:xfrm>
            <a:off x="228600" y="152400"/>
            <a:ext cx="2682240" cy="3352800"/>
          </a:xfrm>
          <a:prstGeom prst="rect">
            <a:avLst/>
          </a:prstGeom>
        </p:spPr>
      </p:pic>
      <p:pic>
        <p:nvPicPr>
          <p:cNvPr id="3" name="Picture 2" descr="Broderick.gif"/>
          <p:cNvPicPr>
            <a:picLocks noChangeAspect="1"/>
          </p:cNvPicPr>
          <p:nvPr/>
        </p:nvPicPr>
        <p:blipFill>
          <a:blip r:embed="rId4" cstate="print"/>
          <a:stretch>
            <a:fillRect/>
          </a:stretch>
        </p:blipFill>
        <p:spPr>
          <a:xfrm>
            <a:off x="0" y="2968772"/>
            <a:ext cx="2819400" cy="3889228"/>
          </a:xfrm>
          <a:prstGeom prst="rect">
            <a:avLst/>
          </a:prstGeom>
        </p:spPr>
      </p:pic>
      <p:pic>
        <p:nvPicPr>
          <p:cNvPr id="4" name="Picture 3" descr="Callahan.gif"/>
          <p:cNvPicPr>
            <a:picLocks noChangeAspect="1"/>
          </p:cNvPicPr>
          <p:nvPr/>
        </p:nvPicPr>
        <p:blipFill>
          <a:blip r:embed="rId5" cstate="print"/>
          <a:stretch>
            <a:fillRect/>
          </a:stretch>
        </p:blipFill>
        <p:spPr>
          <a:xfrm>
            <a:off x="6537960" y="2286000"/>
            <a:ext cx="260604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arrison.jpg"/>
          <p:cNvPicPr>
            <a:picLocks noChangeAspect="1"/>
          </p:cNvPicPr>
          <p:nvPr/>
        </p:nvPicPr>
        <p:blipFill>
          <a:blip r:embed="rId6" cstate="print"/>
          <a:stretch>
            <a:fillRect/>
          </a:stretch>
        </p:blipFill>
        <p:spPr>
          <a:xfrm>
            <a:off x="2971800" y="0"/>
            <a:ext cx="1390650" cy="3686175"/>
          </a:xfrm>
          <a:prstGeom prst="rect">
            <a:avLst/>
          </a:prstGeom>
        </p:spPr>
      </p:pic>
      <p:pic>
        <p:nvPicPr>
          <p:cNvPr id="6" name="Picture 5" descr="Irma Craig.png"/>
          <p:cNvPicPr>
            <a:picLocks noChangeAspect="1"/>
          </p:cNvPicPr>
          <p:nvPr/>
        </p:nvPicPr>
        <p:blipFill>
          <a:blip r:embed="rId7" cstate="print"/>
          <a:stretch>
            <a:fillRect/>
          </a:stretch>
        </p:blipFill>
        <p:spPr>
          <a:xfrm>
            <a:off x="4419600" y="3629025"/>
            <a:ext cx="2143125" cy="3228975"/>
          </a:xfrm>
          <a:prstGeom prst="rect">
            <a:avLst/>
          </a:prstGeom>
        </p:spPr>
      </p:pic>
      <p:pic>
        <p:nvPicPr>
          <p:cNvPr id="7" name="Picture 6" descr="Jennings.jpg"/>
          <p:cNvPicPr>
            <a:picLocks noChangeAspect="1"/>
          </p:cNvPicPr>
          <p:nvPr/>
        </p:nvPicPr>
        <p:blipFill>
          <a:blip r:embed="rId8" cstate="print"/>
          <a:stretch>
            <a:fillRect/>
          </a:stretch>
        </p:blipFill>
        <p:spPr>
          <a:xfrm>
            <a:off x="6753225" y="4343400"/>
            <a:ext cx="2390775" cy="2514600"/>
          </a:xfrm>
          <a:prstGeom prst="rect">
            <a:avLst/>
          </a:prstGeom>
        </p:spPr>
      </p:pic>
      <p:pic>
        <p:nvPicPr>
          <p:cNvPr id="8" name="Picture 7" descr="Marguerite_Teddy-205x345.jpg"/>
          <p:cNvPicPr>
            <a:picLocks noChangeAspect="1"/>
          </p:cNvPicPr>
          <p:nvPr/>
        </p:nvPicPr>
        <p:blipFill>
          <a:blip r:embed="rId9" cstate="print"/>
          <a:stretch>
            <a:fillRect/>
          </a:stretch>
        </p:blipFill>
        <p:spPr>
          <a:xfrm>
            <a:off x="4495800" y="0"/>
            <a:ext cx="1952625" cy="3286125"/>
          </a:xfrm>
          <a:prstGeom prst="rect">
            <a:avLst/>
          </a:prstGeom>
        </p:spPr>
      </p:pic>
      <p:pic>
        <p:nvPicPr>
          <p:cNvPr id="9" name="Picture 8" descr="Mary_Jane_Baade-196x302.jpg"/>
          <p:cNvPicPr>
            <a:picLocks noChangeAspect="1"/>
          </p:cNvPicPr>
          <p:nvPr/>
        </p:nvPicPr>
        <p:blipFill>
          <a:blip r:embed="rId10" cstate="print"/>
          <a:stretch>
            <a:fillRect/>
          </a:stretch>
        </p:blipFill>
        <p:spPr>
          <a:xfrm>
            <a:off x="2743200" y="3981450"/>
            <a:ext cx="1866900" cy="2876550"/>
          </a:xfrm>
          <a:prstGeom prst="rect">
            <a:avLst/>
          </a:prstGeom>
        </p:spPr>
      </p:pic>
      <p:pic>
        <p:nvPicPr>
          <p:cNvPr id="10" name="Picture 9" descr="sexton.jpg"/>
          <p:cNvPicPr>
            <a:picLocks noChangeAspect="1"/>
          </p:cNvPicPr>
          <p:nvPr/>
        </p:nvPicPr>
        <p:blipFill>
          <a:blip r:embed="rId11" cstate="print"/>
          <a:stretch>
            <a:fillRect/>
          </a:stretch>
        </p:blipFill>
        <p:spPr>
          <a:xfrm>
            <a:off x="6781800" y="0"/>
            <a:ext cx="2181225" cy="2209800"/>
          </a:xfrm>
          <a:prstGeom prst="rect">
            <a:avLst/>
          </a:prstGeom>
        </p:spPr>
      </p:pic>
      <p:sp>
        <p:nvSpPr>
          <p:cNvPr id="11" name="TextBox 10"/>
          <p:cNvSpPr txBox="1"/>
          <p:nvPr/>
        </p:nvSpPr>
        <p:spPr>
          <a:xfrm>
            <a:off x="4953000" y="6596390"/>
            <a:ext cx="1371600" cy="261610"/>
          </a:xfrm>
          <a:prstGeom prst="rect">
            <a:avLst/>
          </a:prstGeom>
          <a:noFill/>
        </p:spPr>
        <p:txBody>
          <a:bodyPr wrap="square" rtlCol="0">
            <a:spAutoFit/>
          </a:bodyPr>
          <a:lstStyle/>
          <a:p>
            <a:r>
              <a:rPr lang="en-US" sz="1100" dirty="0"/>
              <a:t>Irma Craig</a:t>
            </a:r>
          </a:p>
        </p:txBody>
      </p:sp>
      <p:sp>
        <p:nvSpPr>
          <p:cNvPr id="12" name="TextBox 11"/>
          <p:cNvSpPr txBox="1"/>
          <p:nvPr/>
        </p:nvSpPr>
        <p:spPr>
          <a:xfrm>
            <a:off x="7315200" y="1905000"/>
            <a:ext cx="1143000" cy="369332"/>
          </a:xfrm>
          <a:prstGeom prst="rect">
            <a:avLst/>
          </a:prstGeom>
          <a:noFill/>
        </p:spPr>
        <p:txBody>
          <a:bodyPr wrap="square" rtlCol="0">
            <a:spAutoFit/>
          </a:bodyPr>
          <a:lstStyle/>
          <a:p>
            <a:r>
              <a:rPr lang="en-US" dirty="0"/>
              <a:t>Jean</a:t>
            </a:r>
          </a:p>
        </p:txBody>
      </p:sp>
      <p:sp>
        <p:nvSpPr>
          <p:cNvPr id="13" name="TextBox 12"/>
          <p:cNvSpPr txBox="1"/>
          <p:nvPr/>
        </p:nvSpPr>
        <p:spPr>
          <a:xfrm>
            <a:off x="6781800" y="3962400"/>
            <a:ext cx="914400" cy="369332"/>
          </a:xfrm>
          <a:prstGeom prst="rect">
            <a:avLst/>
          </a:prstGeom>
          <a:noFill/>
        </p:spPr>
        <p:txBody>
          <a:bodyPr wrap="square" rtlCol="0">
            <a:spAutoFit/>
          </a:bodyPr>
          <a:lstStyle/>
          <a:p>
            <a:r>
              <a:rPr lang="en-US" dirty="0"/>
              <a:t>John</a:t>
            </a:r>
          </a:p>
        </p:txBody>
      </p:sp>
    </p:spTree>
  </p:cSld>
  <p:clrMapOvr>
    <a:masterClrMapping/>
  </p:clrMapOvr>
  <p:transition advTm="9278"/>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normAutofit lnSpcReduction="10000"/>
          </a:bodyPr>
          <a:lstStyle/>
          <a:p>
            <a:r>
              <a:rPr lang="en-US" sz="2800" dirty="0"/>
              <a:t>National Genealogy Society Magazine, July-September 2007, “They came by train: Orphan train riders”, Becky Higgins</a:t>
            </a:r>
          </a:p>
          <a:p>
            <a:r>
              <a:rPr lang="en-US" sz="2800" dirty="0"/>
              <a:t>Becky is from Illinois and a genealogist</a:t>
            </a:r>
          </a:p>
          <a:p>
            <a:r>
              <a:rPr lang="en-US" sz="2800" dirty="0"/>
              <a:t>In 2007, was President of Orphan Train Heritage Society of America, APG and Speakers Guild.</a:t>
            </a:r>
          </a:p>
          <a:p>
            <a:r>
              <a:rPr lang="en-US" sz="2800" dirty="0"/>
              <a:t>She lectured about the Orphan Train</a:t>
            </a:r>
          </a:p>
          <a:p>
            <a:r>
              <a:rPr lang="en-US" sz="2800" dirty="0"/>
              <a:t>Had a great-grandfather, William Sydney </a:t>
            </a:r>
            <a:r>
              <a:rPr lang="en-US" sz="2800" dirty="0" err="1"/>
              <a:t>Emay</a:t>
            </a:r>
            <a:r>
              <a:rPr lang="en-US" sz="2800" dirty="0"/>
              <a:t>, that was an early orphan rider at the age of 8 in 1862. He went from New York to Rush County, Indiana.</a:t>
            </a:r>
          </a:p>
        </p:txBody>
      </p:sp>
    </p:spTree>
  </p:cSld>
  <p:clrMapOvr>
    <a:masterClrMapping/>
  </p:clrMapOvr>
  <p:transition advTm="9278"/>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cont…</a:t>
            </a:r>
          </a:p>
        </p:txBody>
      </p:sp>
      <p:sp>
        <p:nvSpPr>
          <p:cNvPr id="3" name="Content Placeholder 2"/>
          <p:cNvSpPr>
            <a:spLocks noGrp="1"/>
          </p:cNvSpPr>
          <p:nvPr>
            <p:ph idx="1"/>
          </p:nvPr>
        </p:nvSpPr>
        <p:spPr/>
        <p:txBody>
          <a:bodyPr/>
          <a:lstStyle/>
          <a:p>
            <a:r>
              <a:rPr lang="en-US" dirty="0"/>
              <a:t>Brace, Charles </a:t>
            </a:r>
            <a:r>
              <a:rPr lang="en-US" dirty="0" err="1"/>
              <a:t>Loring</a:t>
            </a:r>
            <a:r>
              <a:rPr lang="en-US" dirty="0"/>
              <a:t>. The Dangerous Classes of New York &amp; Twenty Years’ Work Among Them. 1872.</a:t>
            </a:r>
          </a:p>
          <a:p>
            <a:r>
              <a:rPr lang="en-US" dirty="0"/>
              <a:t>Burrows, Edwin G. &amp; Mike Wallace. Gotham, A History of New York City to 1898.</a:t>
            </a:r>
          </a:p>
          <a:p>
            <a:r>
              <a:rPr lang="en-US" dirty="0">
                <a:hlinkClick r:id="rId3"/>
              </a:rPr>
              <a:t>Orphan Train of Kansas</a:t>
            </a:r>
            <a:endParaRPr lang="en-US" dirty="0"/>
          </a:p>
          <a:p>
            <a:endParaRPr lang="en-US" dirty="0"/>
          </a:p>
        </p:txBody>
      </p:sp>
    </p:spTree>
  </p:cSld>
  <p:clrMapOvr>
    <a:masterClrMapping/>
  </p:clrMapOvr>
  <p:transition advTm="9278"/>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cont…</a:t>
            </a:r>
          </a:p>
        </p:txBody>
      </p:sp>
      <p:sp>
        <p:nvSpPr>
          <p:cNvPr id="3" name="Content Placeholder 2"/>
          <p:cNvSpPr>
            <a:spLocks noGrp="1"/>
          </p:cNvSpPr>
          <p:nvPr>
            <p:ph idx="1"/>
          </p:nvPr>
        </p:nvSpPr>
        <p:spPr/>
        <p:txBody>
          <a:bodyPr>
            <a:normAutofit/>
          </a:bodyPr>
          <a:lstStyle/>
          <a:p>
            <a:r>
              <a:rPr lang="en-US" dirty="0"/>
              <a:t>Trammell, Rebecca S. “Orphan Train Myths and Legal Reality.” The Modern American, Spring 2009, 3-13.</a:t>
            </a:r>
          </a:p>
          <a:p>
            <a:r>
              <a:rPr lang="en-US" dirty="0"/>
              <a:t>Rebecca Trammell 	</a:t>
            </a:r>
          </a:p>
          <a:p>
            <a:pPr lvl="1"/>
            <a:r>
              <a:rPr lang="en-US" dirty="0"/>
              <a:t>Dolly &amp; Homer Hand Law Library Director, Director of Electronic Education, and Professor of Law</a:t>
            </a:r>
          </a:p>
          <a:p>
            <a:pPr lvl="1"/>
            <a:r>
              <a:rPr lang="en-US" dirty="0"/>
              <a:t>Advanced Legal Research in Elder Law, Advanced Legal Research, Cyber Law Seminar, Research and Writing II</a:t>
            </a:r>
          </a:p>
        </p:txBody>
      </p:sp>
    </p:spTree>
  </p:cSld>
  <p:clrMapOvr>
    <a:masterClrMapping/>
  </p:clrMapOvr>
  <p:transition advTm="9278"/>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Genealogy</a:t>
            </a:r>
          </a:p>
        </p:txBody>
      </p:sp>
      <p:sp>
        <p:nvSpPr>
          <p:cNvPr id="3" name="Content Placeholder 2"/>
          <p:cNvSpPr>
            <a:spLocks noGrp="1"/>
          </p:cNvSpPr>
          <p:nvPr>
            <p:ph idx="1"/>
          </p:nvPr>
        </p:nvSpPr>
        <p:spPr/>
        <p:txBody>
          <a:bodyPr/>
          <a:lstStyle/>
          <a:p>
            <a:pPr marL="0" indent="0">
              <a:buNone/>
            </a:pPr>
            <a:endParaRPr lang="en-US" dirty="0"/>
          </a:p>
          <a:p>
            <a:r>
              <a:rPr lang="en-US" dirty="0">
                <a:hlinkClick r:id="rId3"/>
              </a:rPr>
              <a:t>Cyndi's List - Orphan Trains</a:t>
            </a:r>
            <a:endParaRPr lang="en-US" dirty="0"/>
          </a:p>
          <a:p>
            <a:r>
              <a:rPr lang="nl-NL" dirty="0">
                <a:hlinkClick r:id="rId4"/>
              </a:rPr>
              <a:t>IA Gen Web Orphan Train Project</a:t>
            </a:r>
            <a:endParaRPr lang="nl-NL" dirty="0"/>
          </a:p>
          <a:p>
            <a:r>
              <a:rPr lang="en-US" dirty="0">
                <a:hlinkClick r:id="rId5"/>
              </a:rPr>
              <a:t>Orphan Train of Nebraska</a:t>
            </a:r>
            <a:endParaRPr lang="en-US" dirty="0"/>
          </a:p>
          <a:p>
            <a:pPr lvl="1"/>
            <a:r>
              <a:rPr lang="en-US" dirty="0"/>
              <a:t>Has obits…</a:t>
            </a:r>
          </a:p>
        </p:txBody>
      </p:sp>
    </p:spTree>
  </p:cSld>
  <p:clrMapOvr>
    <a:masterClrMapping/>
  </p:clrMapOvr>
  <p:transition advTm="9278"/>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 </a:t>
            </a:r>
          </a:p>
        </p:txBody>
      </p:sp>
      <p:sp>
        <p:nvSpPr>
          <p:cNvPr id="3" name="Content Placeholder 2"/>
          <p:cNvSpPr>
            <a:spLocks noGrp="1"/>
          </p:cNvSpPr>
          <p:nvPr>
            <p:ph idx="1"/>
          </p:nvPr>
        </p:nvSpPr>
        <p:spPr/>
        <p:txBody>
          <a:bodyPr>
            <a:normAutofit fontScale="62500" lnSpcReduction="20000"/>
          </a:bodyPr>
          <a:lstStyle/>
          <a:p>
            <a:pPr algn="ctr">
              <a:buNone/>
            </a:pPr>
            <a:r>
              <a:rPr lang="en-US" dirty="0"/>
              <a:t>	       </a:t>
            </a:r>
            <a:r>
              <a:rPr lang="en-US" dirty="0">
                <a:hlinkClick r:id="rId3"/>
              </a:rPr>
              <a:t>Orphan Train Heritage Society of America, Inc</a:t>
            </a:r>
            <a:r>
              <a:rPr lang="en-US" dirty="0">
                <a:hlinkClick r:id="rId4" action="ppaction://hlinkfile"/>
              </a:rPr>
              <a:t>.</a:t>
            </a:r>
            <a:br>
              <a:rPr lang="en-US" dirty="0"/>
            </a:br>
            <a:r>
              <a:rPr lang="en-US" dirty="0"/>
              <a:t>          </a:t>
            </a:r>
            <a:br>
              <a:rPr lang="en-US" dirty="0">
                <a:hlinkClick r:id="rId5"/>
              </a:rPr>
            </a:br>
            <a:r>
              <a:rPr lang="en-US" dirty="0"/>
              <a:t>      </a:t>
            </a:r>
            <a:r>
              <a:rPr lang="en-US" dirty="0">
                <a:hlinkClick r:id="rId6"/>
              </a:rPr>
              <a:t>National Orphan Train Complex</a:t>
            </a:r>
            <a:br>
              <a:rPr lang="en-US" dirty="0"/>
            </a:br>
            <a:r>
              <a:rPr lang="en-US" dirty="0"/>
              <a:t>          </a:t>
            </a:r>
            <a:br>
              <a:rPr lang="en-US" dirty="0">
                <a:hlinkClick r:id="rId7"/>
              </a:rPr>
            </a:br>
            <a:r>
              <a:rPr lang="en-US" dirty="0"/>
              <a:t>      </a:t>
            </a:r>
            <a:r>
              <a:rPr lang="en-US" dirty="0">
                <a:hlinkClick r:id="rId8" action="ppaction://hlinkfile"/>
              </a:rPr>
              <a:t>Orphan Train Riders History (by Howard </a:t>
            </a:r>
            <a:r>
              <a:rPr lang="en-US" dirty="0" err="1">
                <a:hlinkClick r:id="rId8" action="ppaction://hlinkfile"/>
              </a:rPr>
              <a:t>Hurd</a:t>
            </a:r>
            <a:r>
              <a:rPr lang="en-US" dirty="0">
                <a:hlinkClick r:id="rId8" action="ppaction://hlinkfile"/>
              </a:rPr>
              <a:t>)</a:t>
            </a:r>
            <a:br>
              <a:rPr lang="en-US" dirty="0"/>
            </a:br>
            <a:r>
              <a:rPr lang="en-US" dirty="0"/>
              <a:t>          </a:t>
            </a:r>
            <a:br>
              <a:rPr lang="en-US" dirty="0">
                <a:hlinkClick r:id="rId9"/>
              </a:rPr>
            </a:br>
            <a:r>
              <a:rPr lang="en-US" dirty="0"/>
              <a:t>     </a:t>
            </a:r>
            <a:r>
              <a:rPr lang="en-US" dirty="0">
                <a:hlinkClick r:id="rId10"/>
              </a:rPr>
              <a:t>Reverend H.D. Clarke (Children’s Aid Society Agent)</a:t>
            </a:r>
            <a:br>
              <a:rPr lang="en-US" dirty="0"/>
            </a:br>
            <a:r>
              <a:rPr lang="en-US" dirty="0"/>
              <a:t>          </a:t>
            </a:r>
            <a:br>
              <a:rPr lang="en-US" dirty="0">
                <a:hlinkClick r:id="rId10"/>
              </a:rPr>
            </a:br>
            <a:r>
              <a:rPr lang="en-US" dirty="0"/>
              <a:t>       </a:t>
            </a:r>
            <a:r>
              <a:rPr lang="en-US" dirty="0">
                <a:hlinkClick r:id="rId11"/>
              </a:rPr>
              <a:t>Transcript of “The American Experience” PBS documentary</a:t>
            </a:r>
            <a:br>
              <a:rPr lang="en-US" dirty="0"/>
            </a:br>
            <a:r>
              <a:rPr lang="en-US" dirty="0"/>
              <a:t>           </a:t>
            </a:r>
            <a:br>
              <a:rPr lang="en-US" dirty="0">
                <a:hlinkClick r:id="rId11"/>
              </a:rPr>
            </a:br>
            <a:r>
              <a:rPr lang="en-US" dirty="0"/>
              <a:t>     </a:t>
            </a:r>
            <a:r>
              <a:rPr lang="en-US" dirty="0">
                <a:hlinkClick r:id="rId12"/>
              </a:rPr>
              <a:t> Orphan Trains of Kansas</a:t>
            </a:r>
            <a:br>
              <a:rPr lang="en-US" dirty="0"/>
            </a:br>
            <a:r>
              <a:rPr lang="en-US" dirty="0"/>
              <a:t>          </a:t>
            </a:r>
            <a:br>
              <a:rPr lang="en-US" dirty="0">
                <a:hlinkClick r:id="rId13"/>
              </a:rPr>
            </a:br>
            <a:r>
              <a:rPr lang="en-US" dirty="0"/>
              <a:t>       </a:t>
            </a:r>
            <a:r>
              <a:rPr lang="en-US" dirty="0">
                <a:hlinkClick r:id="rId14"/>
              </a:rPr>
              <a:t>Children’s Aid Society</a:t>
            </a:r>
            <a:r>
              <a:rPr lang="en-US" dirty="0"/>
              <a:t>         </a:t>
            </a:r>
            <a:br>
              <a:rPr lang="en-US" dirty="0"/>
            </a:br>
            <a:r>
              <a:rPr lang="en-US" dirty="0"/>
              <a:t>          </a:t>
            </a:r>
            <a:br>
              <a:rPr lang="en-US" dirty="0">
                <a:hlinkClick r:id="rId15"/>
              </a:rPr>
            </a:br>
            <a:r>
              <a:rPr lang="en-US" dirty="0"/>
              <a:t>    </a:t>
            </a:r>
            <a:r>
              <a:rPr lang="en-US" dirty="0">
                <a:hlinkClick r:id="rId16"/>
              </a:rPr>
              <a:t> Orphan Trains to Wisconsin</a:t>
            </a:r>
            <a:br>
              <a:rPr lang="en-US" dirty="0"/>
            </a:br>
            <a:r>
              <a:rPr lang="en-US" dirty="0"/>
              <a:t>          </a:t>
            </a:r>
            <a:br>
              <a:rPr lang="en-US" dirty="0">
                <a:hlinkClick r:id="rId17"/>
              </a:rPr>
            </a:br>
            <a:r>
              <a:rPr lang="en-US" dirty="0"/>
              <a:t>  </a:t>
            </a:r>
            <a:r>
              <a:rPr lang="en-US" dirty="0">
                <a:hlinkClick r:id="rId18"/>
              </a:rPr>
              <a:t>Orphan Train Riders Blog</a:t>
            </a:r>
            <a:br>
              <a:rPr lang="en-US" dirty="0"/>
            </a:br>
            <a:r>
              <a:rPr lang="en-US" dirty="0"/>
              <a:t>         </a:t>
            </a:r>
          </a:p>
        </p:txBody>
      </p:sp>
    </p:spTree>
  </p:cSld>
  <p:clrMapOvr>
    <a:masterClrMapping/>
  </p:clrMapOvr>
  <p:transition advTm="9278"/>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phan ad.jpg"/>
          <p:cNvPicPr>
            <a:picLocks noGrp="1" noChangeAspect="1"/>
          </p:cNvPicPr>
          <p:nvPr>
            <p:ph idx="4294967295"/>
          </p:nvPr>
        </p:nvPicPr>
        <p:blipFill>
          <a:blip r:embed="rId3" cstate="print"/>
          <a:stretch>
            <a:fillRect/>
          </a:stretch>
        </p:blipFill>
        <p:spPr>
          <a:xfrm>
            <a:off x="2286000" y="304800"/>
            <a:ext cx="4038600" cy="6324600"/>
          </a:xfrm>
        </p:spPr>
      </p:pic>
    </p:spTree>
  </p:cSld>
  <p:clrMapOvr>
    <a:masterClrMapping/>
  </p:clrMapOvr>
  <p:transition advTm="9278"/>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2286000" y="-1066800"/>
            <a:ext cx="13716000" cy="8572500"/>
          </a:xfrm>
          <a:prstGeom prst="rect">
            <a:avLst/>
          </a:prstGeom>
          <a:noFill/>
          <a:ln w="9525">
            <a:noFill/>
            <a:miter lim="800000"/>
            <a:headEnd/>
            <a:tailEnd/>
          </a:ln>
        </p:spPr>
      </p:pic>
    </p:spTree>
  </p:cSld>
  <p:clrMapOvr>
    <a:masterClrMapping/>
  </p:clrMapOvr>
  <p:transition advTm="9278"/>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hesocietypages.org/socimages/files/2009/03/tecumseh.jpg"/>
          <p:cNvPicPr>
            <a:picLocks noChangeAspect="1" noChangeArrowheads="1"/>
          </p:cNvPicPr>
          <p:nvPr/>
        </p:nvPicPr>
        <p:blipFill>
          <a:blip r:embed="rId3" cstate="print"/>
          <a:srcRect/>
          <a:stretch>
            <a:fillRect/>
          </a:stretch>
        </p:blipFill>
        <p:spPr bwMode="auto">
          <a:xfrm>
            <a:off x="0" y="76199"/>
            <a:ext cx="3086100" cy="6781801"/>
          </a:xfrm>
          <a:prstGeom prst="rect">
            <a:avLst/>
          </a:prstGeom>
          <a:noFill/>
        </p:spPr>
      </p:pic>
      <p:pic>
        <p:nvPicPr>
          <p:cNvPr id="24580" name="Picture 4" descr="http://www.usgennet.org/usa/ar/county/greene/fremont.jpg"/>
          <p:cNvPicPr>
            <a:picLocks noChangeAspect="1" noChangeArrowheads="1"/>
          </p:cNvPicPr>
          <p:nvPr/>
        </p:nvPicPr>
        <p:blipFill>
          <a:blip r:embed="rId4" cstate="print"/>
          <a:srcRect/>
          <a:stretch>
            <a:fillRect/>
          </a:stretch>
        </p:blipFill>
        <p:spPr bwMode="auto">
          <a:xfrm>
            <a:off x="5162550" y="0"/>
            <a:ext cx="3981450" cy="5505451"/>
          </a:xfrm>
          <a:prstGeom prst="rect">
            <a:avLst/>
          </a:prstGeom>
          <a:noFill/>
        </p:spPr>
      </p:pic>
      <p:pic>
        <p:nvPicPr>
          <p:cNvPr id="24582" name="Picture 6" descr="http://kclibrary.lonestar.edu/images/orphantrain2.jpeg"/>
          <p:cNvPicPr>
            <a:picLocks noChangeAspect="1" noChangeArrowheads="1"/>
          </p:cNvPicPr>
          <p:nvPr/>
        </p:nvPicPr>
        <p:blipFill>
          <a:blip r:embed="rId5" cstate="print"/>
          <a:srcRect/>
          <a:stretch>
            <a:fillRect/>
          </a:stretch>
        </p:blipFill>
        <p:spPr bwMode="auto">
          <a:xfrm>
            <a:off x="3200400" y="1981200"/>
            <a:ext cx="1905000" cy="1981200"/>
          </a:xfrm>
          <a:prstGeom prst="rect">
            <a:avLst/>
          </a:prstGeom>
          <a:noFill/>
        </p:spPr>
      </p:pic>
    </p:spTree>
  </p:cSld>
  <p:clrMapOvr>
    <a:masterClrMapping/>
  </p:clrMapOvr>
  <p:transition advTm="9278"/>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185F-62E5-47B3-9346-1A43386C6DAF}"/>
              </a:ext>
            </a:extLst>
          </p:cNvPr>
          <p:cNvSpPr>
            <a:spLocks noGrp="1"/>
          </p:cNvSpPr>
          <p:nvPr>
            <p:ph type="title"/>
          </p:nvPr>
        </p:nvSpPr>
        <p:spPr/>
        <p:txBody>
          <a:bodyPr/>
          <a:lstStyle/>
          <a:p>
            <a:r>
              <a:rPr lang="en-US" dirty="0"/>
              <a:t>DNA</a:t>
            </a:r>
          </a:p>
        </p:txBody>
      </p:sp>
      <p:sp>
        <p:nvSpPr>
          <p:cNvPr id="3" name="Content Placeholder 2">
            <a:extLst>
              <a:ext uri="{FF2B5EF4-FFF2-40B4-BE49-F238E27FC236}">
                <a16:creationId xmlns:a16="http://schemas.microsoft.com/office/drawing/2014/main" id="{CACF15A6-0467-465E-B176-5BBE7C38A5CC}"/>
              </a:ext>
            </a:extLst>
          </p:cNvPr>
          <p:cNvSpPr>
            <a:spLocks noGrp="1"/>
          </p:cNvSpPr>
          <p:nvPr>
            <p:ph idx="1"/>
          </p:nvPr>
        </p:nvSpPr>
        <p:spPr/>
        <p:txBody>
          <a:bodyPr/>
          <a:lstStyle/>
          <a:p>
            <a:r>
              <a:rPr lang="en-US" dirty="0">
                <a:hlinkClick r:id="rId2"/>
              </a:rPr>
              <a:t>Family Tree DNA - Orphan Train</a:t>
            </a:r>
            <a:endParaRPr lang="en-US" dirty="0"/>
          </a:p>
          <a:p>
            <a:r>
              <a:rPr lang="en-US" dirty="0">
                <a:hlinkClick r:id="rId3"/>
              </a:rPr>
              <a:t>Orphan Train DNA Project</a:t>
            </a:r>
            <a:endParaRPr lang="en-US" dirty="0"/>
          </a:p>
          <a:p>
            <a:endParaRPr lang="en-US" dirty="0"/>
          </a:p>
          <a:p>
            <a:endParaRPr lang="en-US" dirty="0"/>
          </a:p>
          <a:p>
            <a:r>
              <a:rPr lang="en-US">
                <a:hlinkClick r:id="rId4"/>
              </a:rPr>
              <a:t>Orphan Train the movie 1979</a:t>
            </a:r>
            <a:endParaRPr lang="en-US" dirty="0"/>
          </a:p>
        </p:txBody>
      </p:sp>
    </p:spTree>
    <p:extLst>
      <p:ext uri="{BB962C8B-B14F-4D97-AF65-F5344CB8AC3E}">
        <p14:creationId xmlns:p14="http://schemas.microsoft.com/office/powerpoint/2010/main" val="4107648651"/>
      </p:ext>
    </p:extLst>
  </p:cSld>
  <p:clrMapOvr>
    <a:masterClrMapping/>
  </p:clrMapOvr>
  <p:transition advTm="927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2"/>
          <p:cNvGraphicFramePr>
            <a:graphicFrameLocks noGrp="1" noChangeAspect="1"/>
          </p:cNvGraphicFramePr>
          <p:nvPr>
            <p:ph/>
          </p:nvPr>
        </p:nvGraphicFramePr>
        <p:xfrm>
          <a:off x="2362200" y="609600"/>
          <a:ext cx="4618037" cy="5715000"/>
        </p:xfrm>
        <a:graphic>
          <a:graphicData uri="http://schemas.openxmlformats.org/presentationml/2006/ole">
            <mc:AlternateContent xmlns:mc="http://schemas.openxmlformats.org/markup-compatibility/2006">
              <mc:Choice xmlns:v="urn:schemas-microsoft-com:vml" Requires="v">
                <p:oleObj name="Document" r:id="rId3" imgW="5491805" imgH="6794101" progId="Word.Document.8">
                  <p:embed/>
                </p:oleObj>
              </mc:Choice>
              <mc:Fallback>
                <p:oleObj name="Document" r:id="rId3" imgW="5491805" imgH="6794101" progId="Word.Document.8">
                  <p:embed/>
                  <p:pic>
                    <p:nvPicPr>
                      <p:cNvPr id="11673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09600"/>
                        <a:ext cx="4618037"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Tm="9278"/>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Thank you for coming!</a:t>
            </a:r>
            <a:br>
              <a:rPr lang="en-US" dirty="0"/>
            </a:br>
            <a:endParaRPr lang="en-US" dirty="0"/>
          </a:p>
        </p:txBody>
      </p:sp>
      <p:sp>
        <p:nvSpPr>
          <p:cNvPr id="3" name="Content Placeholder 2"/>
          <p:cNvSpPr>
            <a:spLocks noGrp="1"/>
          </p:cNvSpPr>
          <p:nvPr>
            <p:ph idx="1"/>
          </p:nvPr>
        </p:nvSpPr>
        <p:spPr/>
        <p:txBody>
          <a:bodyPr>
            <a:normAutofit/>
          </a:bodyPr>
          <a:lstStyle/>
          <a:p>
            <a:pPr algn="ctr">
              <a:buNone/>
            </a:pPr>
            <a:endParaRPr lang="en-US" dirty="0"/>
          </a:p>
          <a:p>
            <a:pPr algn="ctr">
              <a:buNone/>
            </a:pPr>
            <a:r>
              <a:rPr lang="en-US" dirty="0"/>
              <a:t>Tina Sansone</a:t>
            </a:r>
          </a:p>
          <a:p>
            <a:pPr algn="ctr">
              <a:buNone/>
            </a:pPr>
            <a:r>
              <a:rPr lang="en-US" dirty="0"/>
              <a:t>TN Genealogical Society</a:t>
            </a:r>
          </a:p>
          <a:p>
            <a:pPr algn="ctr">
              <a:buNone/>
            </a:pPr>
            <a:r>
              <a:rPr lang="en-US" dirty="0">
                <a:hlinkClick r:id="rId3"/>
              </a:rPr>
              <a:t>www.tngs.org</a:t>
            </a:r>
            <a:endParaRPr lang="en-US" dirty="0"/>
          </a:p>
          <a:p>
            <a:pPr algn="ctr">
              <a:buNone/>
            </a:pPr>
            <a:endParaRPr lang="en-US" dirty="0">
              <a:hlinkClick r:id="rId4"/>
            </a:endParaRPr>
          </a:p>
          <a:p>
            <a:pPr algn="ctr">
              <a:buNone/>
            </a:pPr>
            <a:r>
              <a:rPr lang="en-US" dirty="0">
                <a:hlinkClick r:id="rId4"/>
              </a:rPr>
              <a:t>tinahsansone@gmail.com</a:t>
            </a:r>
            <a:endParaRPr lang="en-US" dirty="0"/>
          </a:p>
          <a:p>
            <a:pPr algn="ctr">
              <a:buNone/>
            </a:pPr>
            <a:endParaRPr lang="en-US" dirty="0"/>
          </a:p>
        </p:txBody>
      </p:sp>
    </p:spTree>
  </p:cSld>
  <p:clrMapOvr>
    <a:masterClrMapping/>
  </p:clrMapOvr>
  <p:transition advTm="927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p:cNvGraphicFramePr>
            <a:graphicFrameLocks noGrp="1" noChangeAspect="1"/>
          </p:cNvGraphicFramePr>
          <p:nvPr>
            <p:ph/>
            <p:extLst>
              <p:ext uri="{D42A27DB-BD31-4B8C-83A1-F6EECF244321}">
                <p14:modId xmlns:p14="http://schemas.microsoft.com/office/powerpoint/2010/main" val="2665625987"/>
              </p:ext>
            </p:extLst>
          </p:nvPr>
        </p:nvGraphicFramePr>
        <p:xfrm>
          <a:off x="1981200" y="254000"/>
          <a:ext cx="4572000" cy="6350000"/>
        </p:xfrm>
        <a:graphic>
          <a:graphicData uri="http://schemas.openxmlformats.org/presentationml/2006/ole">
            <mc:AlternateContent xmlns:mc="http://schemas.openxmlformats.org/markup-compatibility/2006">
              <mc:Choice xmlns:v="urn:schemas-microsoft-com:vml" Requires="v">
                <p:oleObj name="Document" r:id="rId3" imgW="5486400" imgH="7620000" progId="Word.Document.8">
                  <p:embed/>
                </p:oleObj>
              </mc:Choice>
              <mc:Fallback>
                <p:oleObj name="Document" r:id="rId3" imgW="5486400" imgH="7620000" progId="Word.Document.8">
                  <p:embed/>
                  <p:pic>
                    <p:nvPicPr>
                      <p:cNvPr id="1177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54000"/>
                        <a:ext cx="4572000" cy="6350000"/>
                      </a:xfrm>
                      <a:prstGeom prst="rect">
                        <a:avLst/>
                      </a:prstGeom>
                      <a:noFill/>
                    </p:spPr>
                  </p:pic>
                </p:oleObj>
              </mc:Fallback>
            </mc:AlternateContent>
          </a:graphicData>
        </a:graphic>
      </p:graphicFrame>
    </p:spTree>
  </p:cSld>
  <p:clrMapOvr>
    <a:masterClrMapping/>
  </p:clrMapOvr>
  <p:transition advTm="9278"/>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lnSpcReduction="10000"/>
          </a:bodyPr>
          <a:lstStyle/>
          <a:p>
            <a:r>
              <a:rPr lang="en-US" dirty="0"/>
              <a:t>Living conditions in these neighborhoods provided the perfect environment for pestilence &amp;  disease.</a:t>
            </a:r>
          </a:p>
          <a:p>
            <a:r>
              <a:rPr lang="en-US" dirty="0"/>
              <a:t>Children lost one or both parents to typhoid, dysentery, and small pox.</a:t>
            </a:r>
          </a:p>
          <a:p>
            <a:r>
              <a:rPr lang="en-US" dirty="0"/>
              <a:t>Dangers of work </a:t>
            </a:r>
          </a:p>
          <a:p>
            <a:pPr lvl="1"/>
            <a:r>
              <a:rPr lang="en-US" dirty="0"/>
              <a:t>factory &amp; dock workers - injuries</a:t>
            </a:r>
          </a:p>
          <a:p>
            <a:pPr lvl="1"/>
            <a:r>
              <a:rPr lang="en-US" dirty="0"/>
              <a:t>Frequent layoffs </a:t>
            </a:r>
          </a:p>
          <a:p>
            <a:r>
              <a:rPr lang="en-US" dirty="0"/>
              <a:t>No programs like unemployment or workmen’s compensation </a:t>
            </a:r>
          </a:p>
          <a:p>
            <a:pPr lvl="1"/>
            <a:r>
              <a:rPr lang="en-US" dirty="0"/>
              <a:t>You don’t work, You don’t get paid!!!</a:t>
            </a:r>
          </a:p>
          <a:p>
            <a:pPr>
              <a:buNone/>
            </a:pPr>
            <a:endParaRPr lang="en-US" dirty="0"/>
          </a:p>
        </p:txBody>
      </p:sp>
    </p:spTree>
  </p:cSld>
  <p:clrMapOvr>
    <a:masterClrMapping/>
  </p:clrMapOvr>
  <p:transition advTm="9278"/>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r>
              <a:rPr lang="en-US" sz="4000" dirty="0"/>
              <a:t>By 1853, NYC filled with homeless kids</a:t>
            </a:r>
          </a:p>
          <a:p>
            <a:pPr lvl="1"/>
            <a:r>
              <a:rPr lang="en-US" sz="4000" dirty="0"/>
              <a:t>20,000-30,000 roamed the streets</a:t>
            </a:r>
          </a:p>
          <a:p>
            <a:pPr lvl="1"/>
            <a:r>
              <a:rPr lang="en-US" sz="4000" dirty="0"/>
              <a:t>Orphaned</a:t>
            </a:r>
          </a:p>
          <a:p>
            <a:pPr lvl="1"/>
            <a:r>
              <a:rPr lang="en-US" sz="4000" dirty="0"/>
              <a:t>Abandoned by parent(s)</a:t>
            </a:r>
          </a:p>
          <a:p>
            <a:pPr lvl="1"/>
            <a:r>
              <a:rPr lang="en-US" sz="4000" dirty="0"/>
              <a:t>Ran away from abusive parents/guardians</a:t>
            </a:r>
          </a:p>
          <a:p>
            <a:pPr lvl="1">
              <a:buNone/>
            </a:pPr>
            <a:endParaRPr lang="en-US" sz="4000" dirty="0"/>
          </a:p>
          <a:p>
            <a:pPr lvl="1">
              <a:buNone/>
            </a:pPr>
            <a:endParaRPr lang="en-US" sz="4000" dirty="0"/>
          </a:p>
        </p:txBody>
      </p:sp>
    </p:spTree>
  </p:cSld>
  <p:clrMapOvr>
    <a:masterClrMapping/>
  </p:clrMapOvr>
  <p:transition advTm="927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Survival Skills</a:t>
            </a:r>
          </a:p>
        </p:txBody>
      </p:sp>
      <p:sp>
        <p:nvSpPr>
          <p:cNvPr id="4" name="Content Placeholder 3"/>
          <p:cNvSpPr>
            <a:spLocks noGrp="1"/>
          </p:cNvSpPr>
          <p:nvPr>
            <p:ph idx="1"/>
          </p:nvPr>
        </p:nvSpPr>
        <p:spPr/>
        <p:txBody>
          <a:bodyPr>
            <a:normAutofit fontScale="92500" lnSpcReduction="10000"/>
          </a:bodyPr>
          <a:lstStyle/>
          <a:p>
            <a:r>
              <a:rPr lang="en-US" dirty="0"/>
              <a:t>Sold Newspapers, Coal &amp; Rags</a:t>
            </a:r>
          </a:p>
          <a:p>
            <a:r>
              <a:rPr lang="en-US" dirty="0"/>
              <a:t>Pick Pockets</a:t>
            </a:r>
          </a:p>
          <a:p>
            <a:r>
              <a:rPr lang="en-US" dirty="0"/>
              <a:t>Begging</a:t>
            </a:r>
          </a:p>
          <a:p>
            <a:r>
              <a:rPr lang="en-US" dirty="0"/>
              <a:t>Singing on street corners</a:t>
            </a:r>
          </a:p>
          <a:p>
            <a:r>
              <a:rPr lang="en-US" dirty="0"/>
              <a:t>Prostitution</a:t>
            </a:r>
          </a:p>
          <a:p>
            <a:endParaRPr lang="en-US" dirty="0"/>
          </a:p>
          <a:p>
            <a:r>
              <a:rPr lang="en-US" dirty="0"/>
              <a:t>These kids had to fend for themselves!</a:t>
            </a:r>
          </a:p>
          <a:p>
            <a:r>
              <a:rPr lang="en-US" dirty="0"/>
              <a:t>Some were only 4 or 5, maybe younger with a teen caring for them.</a:t>
            </a:r>
          </a:p>
        </p:txBody>
      </p:sp>
    </p:spTree>
  </p:cSld>
  <p:clrMapOvr>
    <a:masterClrMapping/>
  </p:clrMapOvr>
  <p:transition advTm="9278"/>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A888F51DA24D4E940D22C72E57E54B" ma:contentTypeVersion="4" ma:contentTypeDescription="Create a new document." ma:contentTypeScope="" ma:versionID="535512dd2745bffdcf11151a380dd624">
  <xsd:schema xmlns:xsd="http://www.w3.org/2001/XMLSchema" xmlns:xs="http://www.w3.org/2001/XMLSchema" xmlns:p="http://schemas.microsoft.com/office/2006/metadata/properties" xmlns:ns3="a32c6f50-19a7-4e6a-90d1-2ea276b71fdf" targetNamespace="http://schemas.microsoft.com/office/2006/metadata/properties" ma:root="true" ma:fieldsID="2c6be9a4cd2f4744eb262f7865d06407" ns3:_="">
    <xsd:import namespace="a32c6f50-19a7-4e6a-90d1-2ea276b71f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2c6f50-19a7-4e6a-90d1-2ea276b71f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FF9069-D0FD-4843-A20E-D588A195B214}">
  <ds:schemaRefs>
    <ds:schemaRef ds:uri="http://schemas.microsoft.com/sharepoint/v3/contenttype/forms"/>
  </ds:schemaRefs>
</ds:datastoreItem>
</file>

<file path=customXml/itemProps2.xml><?xml version="1.0" encoding="utf-8"?>
<ds:datastoreItem xmlns:ds="http://schemas.openxmlformats.org/officeDocument/2006/customXml" ds:itemID="{4C188032-FB9D-4895-8E17-2F577AD432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2c6f50-19a7-4e6a-90d1-2ea276b71f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86AF1B-F8B6-4D86-8F93-EEFFB22C77A8}">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a32c6f50-19a7-4e6a-90d1-2ea276b71fd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TNGS Theme</Template>
  <TotalTime>1777</TotalTime>
  <Words>3001</Words>
  <Application>Microsoft Office PowerPoint</Application>
  <PresentationFormat>On-screen Show (4:3)</PresentationFormat>
  <Paragraphs>264</Paragraphs>
  <Slides>50</Slides>
  <Notes>49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8" baseType="lpstr">
      <vt:lpstr>Arial</vt:lpstr>
      <vt:lpstr>Book Antiqua</vt:lpstr>
      <vt:lpstr>Calibri</vt:lpstr>
      <vt:lpstr>Helvetica</vt:lpstr>
      <vt:lpstr>Wingdings</vt:lpstr>
      <vt:lpstr>Office Theme</vt:lpstr>
      <vt:lpstr>Document</vt:lpstr>
      <vt:lpstr>Microsoft Word 97 - 2003 Document</vt:lpstr>
      <vt:lpstr>Tina Sansone</vt:lpstr>
      <vt:lpstr>The Orphan Train </vt:lpstr>
      <vt:lpstr>PowerPoint Presentation</vt:lpstr>
      <vt:lpstr>PowerPoint Presentation</vt:lpstr>
      <vt:lpstr>PowerPoint Presentation</vt:lpstr>
      <vt:lpstr>PowerPoint Presentation</vt:lpstr>
      <vt:lpstr>PowerPoint Presentation</vt:lpstr>
      <vt:lpstr>PowerPoint Presentation</vt:lpstr>
      <vt:lpstr>Survival Skills</vt:lpstr>
      <vt:lpstr>Reverend Charles Loring Brace</vt:lpstr>
      <vt:lpstr>Cont….</vt:lpstr>
      <vt:lpstr>Children’s Aid Society of NY</vt:lpstr>
      <vt:lpstr>PowerPoint Presentation</vt:lpstr>
      <vt:lpstr>Who were these children?</vt:lpstr>
      <vt:lpstr>Emigration Dept of the              Childrens Aid Society</vt:lpstr>
      <vt:lpstr>PowerPoint Presentation</vt:lpstr>
      <vt:lpstr>Cont….</vt:lpstr>
      <vt:lpstr>PowerPoint Presentation</vt:lpstr>
      <vt:lpstr>Distribution of Children</vt:lpstr>
      <vt:lpstr>New York Foundling Home the Foundling</vt:lpstr>
      <vt:lpstr>Cont.  </vt:lpstr>
      <vt:lpstr>PowerPoint Presentation</vt:lpstr>
      <vt:lpstr>The Children</vt:lpstr>
      <vt:lpstr>Mary Ellen Johnson Springdale, Arkansas</vt:lpstr>
      <vt:lpstr>Orphan Train Heritage Society  of America</vt:lpstr>
      <vt:lpstr>PowerPoint Presentation</vt:lpstr>
      <vt:lpstr>Outcome….</vt:lpstr>
      <vt:lpstr>PowerPoint Presentation</vt:lpstr>
      <vt:lpstr>What became of kids?</vt:lpstr>
      <vt:lpstr>PowerPoint Presentation</vt:lpstr>
      <vt:lpstr>PowerPoint Presentation</vt:lpstr>
      <vt:lpstr>Common Primary Sources</vt:lpstr>
      <vt:lpstr>Secondary Sources</vt:lpstr>
      <vt:lpstr>Common Secondary Sources</vt:lpstr>
      <vt:lpstr>Analyzing Secondary Sources</vt:lpstr>
      <vt:lpstr>Prime Time</vt:lpstr>
      <vt:lpstr>Do you have an Orphan Train Ancestor?</vt:lpstr>
      <vt:lpstr>Two Orphan’s Story</vt:lpstr>
      <vt:lpstr>PowerPoint Presentation</vt:lpstr>
      <vt:lpstr>PowerPoint Presentation</vt:lpstr>
      <vt:lpstr>Sources</vt:lpstr>
      <vt:lpstr>Resources cont…</vt:lpstr>
      <vt:lpstr>Resources cont…</vt:lpstr>
      <vt:lpstr>Genealogy</vt:lpstr>
      <vt:lpstr>Websites </vt:lpstr>
      <vt:lpstr>PowerPoint Presentation</vt:lpstr>
      <vt:lpstr>PowerPoint Presentation</vt:lpstr>
      <vt:lpstr>PowerPoint Presentation</vt:lpstr>
      <vt:lpstr>DNA</vt:lpstr>
      <vt:lpstr> Thank you for coming!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Tina Sansone</dc:creator>
  <cp:lastModifiedBy>Sansone, Bettina H.</cp:lastModifiedBy>
  <cp:revision>49</cp:revision>
  <cp:lastPrinted>2021-02-23T01:53:23Z</cp:lastPrinted>
  <dcterms:created xsi:type="dcterms:W3CDTF">2012-09-20T19:05:25Z</dcterms:created>
  <dcterms:modified xsi:type="dcterms:W3CDTF">2021-02-23T01:54:50Z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0x01010054A888F51DA24D4E940D22C72E57E54B</vt:lpwstr>
  </property>
</Properties>
</file>